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</p:sldIdLst>
  <p:sldSz cx="6858000" cy="9906000" type="A4"/>
  <p:notesSz cx="6735763" cy="9869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>
        <p:scale>
          <a:sx n="98" d="100"/>
          <a:sy n="98" d="100"/>
        </p:scale>
        <p:origin x="1908" y="-12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31CDC-C70E-4126-AD87-F7E4E6FF455B}" type="datetimeFigureOut">
              <a:rPr lang="zh-TW" altLang="en-US" smtClean="0"/>
              <a:t>2021/1/22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1629-5980-45C7-AD62-B943441368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7306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31CDC-C70E-4126-AD87-F7E4E6FF455B}" type="datetimeFigureOut">
              <a:rPr lang="zh-TW" altLang="en-US" smtClean="0"/>
              <a:t>2021/1/22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1629-5980-45C7-AD62-B943441368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2503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31CDC-C70E-4126-AD87-F7E4E6FF455B}" type="datetimeFigureOut">
              <a:rPr lang="zh-TW" altLang="en-US" smtClean="0"/>
              <a:t>2021/1/22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1629-5980-45C7-AD62-B943441368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6731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31CDC-C70E-4126-AD87-F7E4E6FF455B}" type="datetimeFigureOut">
              <a:rPr lang="zh-TW" altLang="en-US" smtClean="0"/>
              <a:t>2021/1/22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1629-5980-45C7-AD62-B943441368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2550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31CDC-C70E-4126-AD87-F7E4E6FF455B}" type="datetimeFigureOut">
              <a:rPr lang="zh-TW" altLang="en-US" smtClean="0"/>
              <a:t>2021/1/22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1629-5980-45C7-AD62-B943441368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9279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31CDC-C70E-4126-AD87-F7E4E6FF455B}" type="datetimeFigureOut">
              <a:rPr lang="zh-TW" altLang="en-US" smtClean="0"/>
              <a:t>2021/1/22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1629-5980-45C7-AD62-B943441368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8945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31CDC-C70E-4126-AD87-F7E4E6FF455B}" type="datetimeFigureOut">
              <a:rPr lang="zh-TW" altLang="en-US" smtClean="0"/>
              <a:t>2021/1/22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1629-5980-45C7-AD62-B943441368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7595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31CDC-C70E-4126-AD87-F7E4E6FF455B}" type="datetimeFigureOut">
              <a:rPr lang="zh-TW" altLang="en-US" smtClean="0"/>
              <a:t>2021/1/22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1629-5980-45C7-AD62-B943441368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0168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31CDC-C70E-4126-AD87-F7E4E6FF455B}" type="datetimeFigureOut">
              <a:rPr lang="zh-TW" altLang="en-US" smtClean="0"/>
              <a:t>2021/1/22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1629-5980-45C7-AD62-B943441368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3606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31CDC-C70E-4126-AD87-F7E4E6FF455B}" type="datetimeFigureOut">
              <a:rPr lang="zh-TW" altLang="en-US" smtClean="0"/>
              <a:t>2021/1/22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1629-5980-45C7-AD62-B943441368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8717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31CDC-C70E-4126-AD87-F7E4E6FF455B}" type="datetimeFigureOut">
              <a:rPr lang="zh-TW" altLang="en-US" smtClean="0"/>
              <a:t>2021/1/22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61629-5980-45C7-AD62-B943441368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9743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31CDC-C70E-4126-AD87-F7E4E6FF455B}" type="datetimeFigureOut">
              <a:rPr lang="zh-TW" altLang="en-US" smtClean="0"/>
              <a:t>2021/1/22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61629-5980-45C7-AD62-B943441368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2192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9.jpg"/><Relationship Id="rId5" Type="http://schemas.openxmlformats.org/officeDocument/2006/relationships/image" Target="../media/image4.jpeg"/><Relationship Id="rId10" Type="http://schemas.openxmlformats.org/officeDocument/2006/relationships/image" Target="../media/image8.png"/><Relationship Id="rId4" Type="http://schemas.openxmlformats.org/officeDocument/2006/relationships/image" Target="../media/image3.jpe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c.gov.tw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513088" y="1165349"/>
            <a:ext cx="582850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r>
              <a:rPr lang="zh-TW" altLang="en-US" dirty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社區「室內公共空間」為加強防疫的重點：</a:t>
            </a:r>
          </a:p>
          <a:p>
            <a:r>
              <a:rPr lang="zh-TW" altLang="en-US" dirty="0" smtClean="0">
                <a:solidFill>
                  <a:srgbClr val="FFC000"/>
                </a:solidFill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★</a:t>
            </a:r>
            <a:r>
              <a:rPr lang="zh-TW" altLang="en-US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社區</a:t>
            </a:r>
            <a:r>
              <a:rPr lang="zh-TW" altLang="en-US" dirty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大廳、管理室</a:t>
            </a:r>
          </a:p>
          <a:p>
            <a:r>
              <a:rPr lang="zh-TW" altLang="en-US" dirty="0">
                <a:solidFill>
                  <a:srgbClr val="FFC000"/>
                </a:solidFill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★</a:t>
            </a:r>
            <a:r>
              <a:rPr lang="zh-TW" altLang="en-US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電梯</a:t>
            </a:r>
            <a:r>
              <a:rPr lang="zh-TW" altLang="en-US" dirty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、公共樓梯間</a:t>
            </a:r>
          </a:p>
          <a:p>
            <a:r>
              <a:rPr lang="zh-TW" altLang="en-US" dirty="0">
                <a:solidFill>
                  <a:srgbClr val="FFC000"/>
                </a:solidFill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★</a:t>
            </a:r>
            <a:r>
              <a:rPr lang="zh-TW" altLang="en-US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停車場</a:t>
            </a:r>
            <a:r>
              <a:rPr lang="zh-TW" altLang="en-US" dirty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、資源回收室</a:t>
            </a:r>
          </a:p>
          <a:p>
            <a:r>
              <a:rPr lang="zh-TW" altLang="en-US" dirty="0">
                <a:solidFill>
                  <a:srgbClr val="FFC000"/>
                </a:solidFill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★</a:t>
            </a:r>
            <a:r>
              <a:rPr lang="zh-TW" altLang="en-US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其他</a:t>
            </a:r>
            <a:r>
              <a:rPr lang="zh-TW" altLang="en-US" dirty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室內公共設施</a:t>
            </a:r>
            <a:r>
              <a:rPr lang="en-US" altLang="zh-TW" dirty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...</a:t>
            </a:r>
            <a:r>
              <a:rPr lang="zh-TW" altLang="en-US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等</a:t>
            </a:r>
            <a:endParaRPr lang="zh-TW" altLang="en-US" dirty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57936" y="473335"/>
            <a:ext cx="358049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dirty="0" smtClean="0">
                <a:solidFill>
                  <a:srgbClr val="D60093"/>
                </a:solidFill>
                <a:latin typeface="華康海報體W12(P)" panose="040B0C00000000000000" pitchFamily="82" charset="-120"/>
                <a:ea typeface="華康海報體W12(P)" panose="040B0C00000000000000" pitchFamily="82" charset="-120"/>
              </a:rPr>
              <a:t>還記</a:t>
            </a:r>
            <a:r>
              <a:rPr lang="zh-TW" altLang="en-US" sz="4400" dirty="0">
                <a:solidFill>
                  <a:srgbClr val="D60093"/>
                </a:solidFill>
                <a:latin typeface="華康海報體W12(P)" panose="040B0C00000000000000" pitchFamily="82" charset="-120"/>
                <a:ea typeface="華康海報體W12(P)" panose="040B0C00000000000000" pitchFamily="82" charset="-120"/>
              </a:rPr>
              <a:t>得</a:t>
            </a:r>
            <a:r>
              <a:rPr lang="zh-TW" altLang="en-US" sz="4400" dirty="0" smtClean="0">
                <a:solidFill>
                  <a:srgbClr val="D60093"/>
                </a:solidFill>
                <a:latin typeface="華康海報體W12(P)" panose="040B0C00000000000000" pitchFamily="82" charset="-120"/>
                <a:ea typeface="華康海報體W12(P)" panose="040B0C00000000000000" pitchFamily="82" charset="-120"/>
              </a:rPr>
              <a:t>嗎？</a:t>
            </a:r>
            <a:endParaRPr lang="en-US" altLang="zh-TW" sz="4400" dirty="0">
              <a:solidFill>
                <a:srgbClr val="D60093"/>
              </a:solidFill>
              <a:latin typeface="華康海報體W12(P)" panose="040B0C00000000000000" pitchFamily="82" charset="-120"/>
              <a:ea typeface="華康海報體W12(P)" panose="040B0C00000000000000" pitchFamily="82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576785" y="1107967"/>
            <a:ext cx="40318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000" dirty="0">
                <a:solidFill>
                  <a:schemeClr val="accent1">
                    <a:lumMod val="50000"/>
                  </a:schemeClr>
                </a:solidFill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居家防疫，社區是第一道</a:t>
            </a:r>
            <a:r>
              <a:rPr lang="zh-TW" altLang="en-US" sz="2000" dirty="0" smtClean="0">
                <a:solidFill>
                  <a:schemeClr val="accent1">
                    <a:lumMod val="50000"/>
                  </a:schemeClr>
                </a:solidFill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防線唷！</a:t>
            </a:r>
            <a:endParaRPr lang="zh-TW" altLang="en-US" sz="2000" dirty="0">
              <a:solidFill>
                <a:schemeClr val="accent1">
                  <a:lumMod val="50000"/>
                </a:schemeClr>
              </a:solidFill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</p:txBody>
      </p:sp>
      <p:sp>
        <p:nvSpPr>
          <p:cNvPr id="9" name="圓角矩形 8"/>
          <p:cNvSpPr/>
          <p:nvPr/>
        </p:nvSpPr>
        <p:spPr>
          <a:xfrm>
            <a:off x="284921" y="324563"/>
            <a:ext cx="6284843" cy="9072000"/>
          </a:xfrm>
          <a:prstGeom prst="roundRect">
            <a:avLst>
              <a:gd name="adj" fmla="val 11606"/>
            </a:avLst>
          </a:prstGeom>
          <a:noFill/>
          <a:ln w="571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1218879" y="7999963"/>
            <a:ext cx="501939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b="1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提醒</a:t>
            </a:r>
            <a:r>
              <a:rPr lang="zh-TW" altLang="en-US" sz="1600" b="1" dirty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社區要</a:t>
            </a:r>
            <a:r>
              <a:rPr lang="zh-TW" altLang="en-US" sz="1600" b="1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注意</a:t>
            </a:r>
            <a:r>
              <a:rPr lang="zh-TW" altLang="en-US" sz="1600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：</a:t>
            </a:r>
            <a:endParaRPr lang="zh-TW" altLang="en-US" sz="1600" dirty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  <a:p>
            <a:r>
              <a:rPr lang="zh-TW" altLang="en-US" sz="1600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應</a:t>
            </a:r>
            <a:r>
              <a:rPr lang="zh-TW" altLang="en-US" sz="1600" dirty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至少每天消毒一次</a:t>
            </a:r>
            <a:r>
              <a:rPr lang="zh-TW" altLang="en-US" sz="1600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，以</a:t>
            </a:r>
            <a:r>
              <a:rPr lang="zh-TW" altLang="en-US" sz="1600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拖把或</a:t>
            </a:r>
            <a:r>
              <a:rPr lang="zh-TW" altLang="en-US" sz="1600" dirty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抹布擦拭，留置時間建議</a:t>
            </a:r>
            <a:r>
              <a:rPr lang="en-US" altLang="zh-TW" sz="1600" dirty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1-2</a:t>
            </a:r>
            <a:r>
              <a:rPr lang="zh-TW" altLang="en-US" sz="1600" dirty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分鐘或依消毒產品使用建議，</a:t>
            </a:r>
            <a:r>
              <a:rPr lang="zh-TW" altLang="en-US" sz="1600" dirty="0" smtClean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再以</a:t>
            </a:r>
            <a:r>
              <a:rPr lang="zh-TW" altLang="en-US" sz="1600" dirty="0">
                <a:latin typeface="華康黑體 Std W7" panose="020B0700000000000000" pitchFamily="34" charset="-120"/>
                <a:ea typeface="華康黑體 Std W7" panose="020B0700000000000000" pitchFamily="34" charset="-120"/>
              </a:rPr>
              <a:t>濕拖把或抹布擦拭清潔乾淨。</a:t>
            </a:r>
          </a:p>
          <a:p>
            <a:endParaRPr lang="zh-TW" altLang="en-US" sz="1600" dirty="0">
              <a:latin typeface="華康黑體 Std W7" panose="020B0700000000000000" pitchFamily="34" charset="-120"/>
              <a:ea typeface="華康黑體 Std W7" panose="020B0700000000000000" pitchFamily="34" charset="-120"/>
            </a:endParaRPr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173" t="14895" r="7473" b="45121"/>
          <a:stretch/>
        </p:blipFill>
        <p:spPr>
          <a:xfrm>
            <a:off x="3918897" y="2957092"/>
            <a:ext cx="1034734" cy="1260000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231" y="2957092"/>
            <a:ext cx="1680000" cy="1260000"/>
          </a:xfrm>
          <a:prstGeom prst="rect">
            <a:avLst/>
          </a:prstGeom>
        </p:spPr>
      </p:pic>
      <p:pic>
        <p:nvPicPr>
          <p:cNvPr id="14" name="圖片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193" y="2938945"/>
            <a:ext cx="1680758" cy="1260000"/>
          </a:xfrm>
          <a:prstGeom prst="rect">
            <a:avLst/>
          </a:prstGeom>
        </p:spPr>
      </p:pic>
      <p:pic>
        <p:nvPicPr>
          <p:cNvPr id="15" name="圖片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3897" y="2943983"/>
            <a:ext cx="945000" cy="1260000"/>
          </a:xfrm>
          <a:prstGeom prst="rect">
            <a:avLst/>
          </a:prstGeom>
        </p:spPr>
      </p:pic>
      <p:pic>
        <p:nvPicPr>
          <p:cNvPr id="16" name="圖片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0909" y="2938945"/>
            <a:ext cx="945000" cy="1260000"/>
          </a:xfrm>
          <a:prstGeom prst="rect">
            <a:avLst/>
          </a:prstGeom>
        </p:spPr>
      </p:pic>
      <p:pic>
        <p:nvPicPr>
          <p:cNvPr id="17" name="圖片 16"/>
          <p:cNvPicPr>
            <a:picLocks noChangeAspect="1"/>
          </p:cNvPicPr>
          <p:nvPr/>
        </p:nvPicPr>
        <p:blipFill rotWithShape="1">
          <a:blip r:embed="rId7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311" b="83800" l="10000" r="90000">
                        <a14:foregroundMark x1="45574" y1="52131" x2="45574" y2="52131"/>
                        <a14:foregroundMark x1="62295" y1="31148" x2="62295" y2="31148"/>
                        <a14:foregroundMark x1="71148" y1="56393" x2="71148" y2="56393"/>
                        <a14:foregroundMark x1="42951" y1="18689" x2="42951" y2="18689"/>
                        <a14:foregroundMark x1="14426" y1="69508" x2="14426" y2="69508"/>
                        <a14:foregroundMark x1="24262" y1="79016" x2="24262" y2="79016"/>
                        <a14:foregroundMark x1="27869" y1="73443" x2="27869" y2="7344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6888"/>
          <a:stretch/>
        </p:blipFill>
        <p:spPr>
          <a:xfrm>
            <a:off x="358366" y="7829818"/>
            <a:ext cx="1032903" cy="961762"/>
          </a:xfrm>
          <a:prstGeom prst="rect">
            <a:avLst/>
          </a:prstGeom>
        </p:spPr>
      </p:pic>
      <p:grpSp>
        <p:nvGrpSpPr>
          <p:cNvPr id="3" name="群組 2"/>
          <p:cNvGrpSpPr/>
          <p:nvPr/>
        </p:nvGrpSpPr>
        <p:grpSpPr>
          <a:xfrm>
            <a:off x="2659105" y="9455153"/>
            <a:ext cx="1539790" cy="315417"/>
            <a:chOff x="2826643" y="9452694"/>
            <a:chExt cx="1539790" cy="315417"/>
          </a:xfrm>
        </p:grpSpPr>
        <p:pic>
          <p:nvPicPr>
            <p:cNvPr id="2" name="圖片 1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2102"/>
            <a:stretch/>
          </p:blipFill>
          <p:spPr>
            <a:xfrm>
              <a:off x="2826643" y="9470604"/>
              <a:ext cx="589861" cy="297507"/>
            </a:xfrm>
            <a:prstGeom prst="rect">
              <a:avLst/>
            </a:prstGeom>
          </p:spPr>
        </p:pic>
        <p:pic>
          <p:nvPicPr>
            <p:cNvPr id="18" name="圖片 17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1884"/>
            <a:stretch/>
          </p:blipFill>
          <p:spPr>
            <a:xfrm>
              <a:off x="3416504" y="9452694"/>
              <a:ext cx="949929" cy="315417"/>
            </a:xfrm>
            <a:prstGeom prst="rect">
              <a:avLst/>
            </a:prstGeom>
          </p:spPr>
        </p:pic>
      </p:grpSp>
      <p:pic>
        <p:nvPicPr>
          <p:cNvPr id="8" name="圖片 7"/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19" b="2633"/>
          <a:stretch/>
        </p:blipFill>
        <p:spPr>
          <a:xfrm>
            <a:off x="1047885" y="4267685"/>
            <a:ext cx="4797024" cy="3690976"/>
          </a:xfrm>
          <a:prstGeom prst="rect">
            <a:avLst/>
          </a:prstGeom>
        </p:spPr>
      </p:pic>
      <p:grpSp>
        <p:nvGrpSpPr>
          <p:cNvPr id="20" name="群組 19"/>
          <p:cNvGrpSpPr/>
          <p:nvPr/>
        </p:nvGrpSpPr>
        <p:grpSpPr>
          <a:xfrm>
            <a:off x="1990805" y="5061338"/>
            <a:ext cx="211386" cy="217658"/>
            <a:chOff x="2000042" y="5061338"/>
            <a:chExt cx="211386" cy="217658"/>
          </a:xfrm>
        </p:grpSpPr>
        <p:sp>
          <p:nvSpPr>
            <p:cNvPr id="10" name="文字方塊 9"/>
            <p:cNvSpPr txBox="1"/>
            <p:nvPr/>
          </p:nvSpPr>
          <p:spPr>
            <a:xfrm>
              <a:off x="2042758" y="5061338"/>
              <a:ext cx="112006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zh-TW" altLang="en-US" sz="800" dirty="0" smtClean="0">
                  <a:ea typeface="華康黑體 Std W7" panose="020B0700000000000000"/>
                </a:rPr>
                <a:t>水</a:t>
              </a:r>
              <a:endParaRPr lang="zh-TW" altLang="en-US" sz="800" dirty="0">
                <a:ea typeface="華康黑體 Std W7" panose="020B0700000000000000"/>
              </a:endParaRPr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2000042" y="5209746"/>
              <a:ext cx="211386" cy="6925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TW" sz="450" dirty="0" smtClean="0">
                  <a:ea typeface="華康黑體 Std W7" panose="020B0700000000000000"/>
                </a:rPr>
                <a:t>1250c.c.</a:t>
              </a:r>
              <a:endParaRPr lang="zh-TW" altLang="en-US" sz="450" dirty="0">
                <a:ea typeface="華康黑體 Std W7" panose="020B0700000000000000"/>
              </a:endParaRPr>
            </a:p>
          </p:txBody>
        </p:sp>
      </p:grpSp>
      <p:grpSp>
        <p:nvGrpSpPr>
          <p:cNvPr id="36" name="群組 35"/>
          <p:cNvGrpSpPr/>
          <p:nvPr/>
        </p:nvGrpSpPr>
        <p:grpSpPr>
          <a:xfrm>
            <a:off x="2340767" y="5059890"/>
            <a:ext cx="211386" cy="217658"/>
            <a:chOff x="2000042" y="5061338"/>
            <a:chExt cx="211386" cy="217658"/>
          </a:xfrm>
        </p:grpSpPr>
        <p:sp>
          <p:nvSpPr>
            <p:cNvPr id="37" name="文字方塊 36"/>
            <p:cNvSpPr txBox="1"/>
            <p:nvPr/>
          </p:nvSpPr>
          <p:spPr>
            <a:xfrm>
              <a:off x="2042758" y="5061338"/>
              <a:ext cx="112006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zh-TW" altLang="en-US" sz="800" dirty="0" smtClean="0">
                  <a:ea typeface="華康黑體 Std W7" panose="020B0700000000000000"/>
                </a:rPr>
                <a:t>水</a:t>
              </a:r>
              <a:endParaRPr lang="zh-TW" altLang="en-US" sz="800" dirty="0">
                <a:ea typeface="華康黑體 Std W7" panose="020B0700000000000000"/>
              </a:endParaRPr>
            </a:p>
          </p:txBody>
        </p:sp>
        <p:sp>
          <p:nvSpPr>
            <p:cNvPr id="38" name="文字方塊 37"/>
            <p:cNvSpPr txBox="1"/>
            <p:nvPr/>
          </p:nvSpPr>
          <p:spPr>
            <a:xfrm>
              <a:off x="2000042" y="5209746"/>
              <a:ext cx="211386" cy="6925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TW" sz="450" dirty="0" smtClean="0">
                  <a:ea typeface="華康黑體 Std W7" panose="020B0700000000000000"/>
                </a:rPr>
                <a:t>1250c.c.</a:t>
              </a:r>
              <a:endParaRPr lang="zh-TW" altLang="en-US" sz="450" dirty="0">
                <a:ea typeface="華康黑體 Std W7" panose="020B0700000000000000"/>
              </a:endParaRPr>
            </a:p>
          </p:txBody>
        </p:sp>
      </p:grpSp>
      <p:grpSp>
        <p:nvGrpSpPr>
          <p:cNvPr id="39" name="群組 38"/>
          <p:cNvGrpSpPr/>
          <p:nvPr/>
        </p:nvGrpSpPr>
        <p:grpSpPr>
          <a:xfrm>
            <a:off x="2693957" y="5059443"/>
            <a:ext cx="211386" cy="217658"/>
            <a:chOff x="2000042" y="5061338"/>
            <a:chExt cx="211386" cy="217658"/>
          </a:xfrm>
        </p:grpSpPr>
        <p:sp>
          <p:nvSpPr>
            <p:cNvPr id="40" name="文字方塊 39"/>
            <p:cNvSpPr txBox="1"/>
            <p:nvPr/>
          </p:nvSpPr>
          <p:spPr>
            <a:xfrm>
              <a:off x="2042758" y="5061338"/>
              <a:ext cx="112006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zh-TW" altLang="en-US" sz="800" dirty="0" smtClean="0">
                  <a:ea typeface="華康黑體 Std W7" panose="020B0700000000000000"/>
                </a:rPr>
                <a:t>水</a:t>
              </a:r>
              <a:endParaRPr lang="zh-TW" altLang="en-US" sz="800" dirty="0">
                <a:ea typeface="華康黑體 Std W7" panose="020B0700000000000000"/>
              </a:endParaRPr>
            </a:p>
          </p:txBody>
        </p:sp>
        <p:sp>
          <p:nvSpPr>
            <p:cNvPr id="41" name="文字方塊 40"/>
            <p:cNvSpPr txBox="1"/>
            <p:nvPr/>
          </p:nvSpPr>
          <p:spPr>
            <a:xfrm>
              <a:off x="2000042" y="5209746"/>
              <a:ext cx="211386" cy="6925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TW" sz="450" dirty="0" smtClean="0">
                  <a:ea typeface="華康黑體 Std W7" panose="020B0700000000000000"/>
                </a:rPr>
                <a:t>1250c.c.</a:t>
              </a:r>
              <a:endParaRPr lang="zh-TW" altLang="en-US" sz="450" dirty="0">
                <a:ea typeface="華康黑體 Std W7" panose="020B0700000000000000"/>
              </a:endParaRPr>
            </a:p>
          </p:txBody>
        </p:sp>
      </p:grpSp>
      <p:grpSp>
        <p:nvGrpSpPr>
          <p:cNvPr id="42" name="群組 41"/>
          <p:cNvGrpSpPr/>
          <p:nvPr/>
        </p:nvGrpSpPr>
        <p:grpSpPr>
          <a:xfrm>
            <a:off x="2328145" y="5585178"/>
            <a:ext cx="211386" cy="217658"/>
            <a:chOff x="2000042" y="5061338"/>
            <a:chExt cx="211386" cy="217658"/>
          </a:xfrm>
        </p:grpSpPr>
        <p:sp>
          <p:nvSpPr>
            <p:cNvPr id="43" name="文字方塊 42"/>
            <p:cNvSpPr txBox="1"/>
            <p:nvPr/>
          </p:nvSpPr>
          <p:spPr>
            <a:xfrm>
              <a:off x="2042758" y="5061338"/>
              <a:ext cx="112006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zh-TW" altLang="en-US" sz="800" dirty="0" smtClean="0">
                  <a:ea typeface="華康黑體 Std W7" panose="020B0700000000000000"/>
                </a:rPr>
                <a:t>水</a:t>
              </a:r>
              <a:endParaRPr lang="zh-TW" altLang="en-US" sz="800" dirty="0">
                <a:ea typeface="華康黑體 Std W7" panose="020B0700000000000000"/>
              </a:endParaRPr>
            </a:p>
          </p:txBody>
        </p:sp>
        <p:sp>
          <p:nvSpPr>
            <p:cNvPr id="44" name="文字方塊 43"/>
            <p:cNvSpPr txBox="1"/>
            <p:nvPr/>
          </p:nvSpPr>
          <p:spPr>
            <a:xfrm>
              <a:off x="2000042" y="5209746"/>
              <a:ext cx="211386" cy="6925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TW" sz="450" dirty="0" smtClean="0">
                  <a:ea typeface="華康黑體 Std W7" panose="020B0700000000000000"/>
                </a:rPr>
                <a:t>1250c.c.</a:t>
              </a:r>
              <a:endParaRPr lang="zh-TW" altLang="en-US" sz="450" dirty="0">
                <a:ea typeface="華康黑體 Std W7" panose="020B0700000000000000"/>
              </a:endParaRPr>
            </a:p>
          </p:txBody>
        </p:sp>
      </p:grpSp>
      <p:grpSp>
        <p:nvGrpSpPr>
          <p:cNvPr id="45" name="群組 44"/>
          <p:cNvGrpSpPr/>
          <p:nvPr/>
        </p:nvGrpSpPr>
        <p:grpSpPr>
          <a:xfrm>
            <a:off x="1625082" y="5586626"/>
            <a:ext cx="211386" cy="217658"/>
            <a:chOff x="2000042" y="5061338"/>
            <a:chExt cx="211386" cy="217658"/>
          </a:xfrm>
        </p:grpSpPr>
        <p:sp>
          <p:nvSpPr>
            <p:cNvPr id="46" name="文字方塊 45"/>
            <p:cNvSpPr txBox="1"/>
            <p:nvPr/>
          </p:nvSpPr>
          <p:spPr>
            <a:xfrm>
              <a:off x="2042758" y="5061338"/>
              <a:ext cx="112006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zh-TW" altLang="en-US" sz="800" dirty="0" smtClean="0">
                  <a:ea typeface="華康黑體 Std W7" panose="020B0700000000000000"/>
                </a:rPr>
                <a:t>水</a:t>
              </a:r>
              <a:endParaRPr lang="zh-TW" altLang="en-US" sz="800" dirty="0">
                <a:ea typeface="華康黑體 Std W7" panose="020B0700000000000000"/>
              </a:endParaRPr>
            </a:p>
          </p:txBody>
        </p:sp>
        <p:sp>
          <p:nvSpPr>
            <p:cNvPr id="47" name="文字方塊 46"/>
            <p:cNvSpPr txBox="1"/>
            <p:nvPr/>
          </p:nvSpPr>
          <p:spPr>
            <a:xfrm>
              <a:off x="2000042" y="5209746"/>
              <a:ext cx="211386" cy="6925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TW" sz="450" dirty="0" smtClean="0">
                  <a:ea typeface="華康黑體 Std W7" panose="020B0700000000000000"/>
                </a:rPr>
                <a:t>1250c.c.</a:t>
              </a:r>
              <a:endParaRPr lang="zh-TW" altLang="en-US" sz="450" dirty="0">
                <a:ea typeface="華康黑體 Std W7" panose="020B0700000000000000"/>
              </a:endParaRPr>
            </a:p>
          </p:txBody>
        </p:sp>
      </p:grpSp>
      <p:grpSp>
        <p:nvGrpSpPr>
          <p:cNvPr id="48" name="群組 47"/>
          <p:cNvGrpSpPr/>
          <p:nvPr/>
        </p:nvGrpSpPr>
        <p:grpSpPr>
          <a:xfrm>
            <a:off x="1977673" y="5586626"/>
            <a:ext cx="211386" cy="217658"/>
            <a:chOff x="2000042" y="5061338"/>
            <a:chExt cx="211386" cy="217658"/>
          </a:xfrm>
        </p:grpSpPr>
        <p:sp>
          <p:nvSpPr>
            <p:cNvPr id="49" name="文字方塊 48"/>
            <p:cNvSpPr txBox="1"/>
            <p:nvPr/>
          </p:nvSpPr>
          <p:spPr>
            <a:xfrm>
              <a:off x="2042758" y="5061338"/>
              <a:ext cx="112006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zh-TW" altLang="en-US" sz="800" dirty="0" smtClean="0">
                  <a:ea typeface="華康黑體 Std W7" panose="020B0700000000000000"/>
                </a:rPr>
                <a:t>水</a:t>
              </a:r>
              <a:endParaRPr lang="zh-TW" altLang="en-US" sz="800" dirty="0">
                <a:ea typeface="華康黑體 Std W7" panose="020B0700000000000000"/>
              </a:endParaRPr>
            </a:p>
          </p:txBody>
        </p:sp>
        <p:sp>
          <p:nvSpPr>
            <p:cNvPr id="50" name="文字方塊 49"/>
            <p:cNvSpPr txBox="1"/>
            <p:nvPr/>
          </p:nvSpPr>
          <p:spPr>
            <a:xfrm>
              <a:off x="2000042" y="5209746"/>
              <a:ext cx="211386" cy="6925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TW" sz="450" dirty="0" smtClean="0">
                  <a:ea typeface="華康黑體 Std W7" panose="020B0700000000000000"/>
                </a:rPr>
                <a:t>1250c.c.</a:t>
              </a:r>
              <a:endParaRPr lang="zh-TW" altLang="en-US" sz="450" dirty="0">
                <a:ea typeface="華康黑體 Std W7" panose="020B0700000000000000"/>
              </a:endParaRPr>
            </a:p>
          </p:txBody>
        </p:sp>
      </p:grpSp>
      <p:grpSp>
        <p:nvGrpSpPr>
          <p:cNvPr id="51" name="群組 50"/>
          <p:cNvGrpSpPr/>
          <p:nvPr/>
        </p:nvGrpSpPr>
        <p:grpSpPr>
          <a:xfrm>
            <a:off x="2680736" y="5581441"/>
            <a:ext cx="211386" cy="217658"/>
            <a:chOff x="2000042" y="5061338"/>
            <a:chExt cx="211386" cy="217658"/>
          </a:xfrm>
        </p:grpSpPr>
        <p:sp>
          <p:nvSpPr>
            <p:cNvPr id="52" name="文字方塊 51"/>
            <p:cNvSpPr txBox="1"/>
            <p:nvPr/>
          </p:nvSpPr>
          <p:spPr>
            <a:xfrm>
              <a:off x="2042758" y="5061338"/>
              <a:ext cx="112006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zh-TW" altLang="en-US" sz="800" dirty="0" smtClean="0">
                  <a:ea typeface="華康黑體 Std W7" panose="020B0700000000000000"/>
                </a:rPr>
                <a:t>水</a:t>
              </a:r>
              <a:endParaRPr lang="zh-TW" altLang="en-US" sz="800" dirty="0">
                <a:ea typeface="華康黑體 Std W7" panose="020B0700000000000000"/>
              </a:endParaRPr>
            </a:p>
          </p:txBody>
        </p:sp>
        <p:sp>
          <p:nvSpPr>
            <p:cNvPr id="53" name="文字方塊 52"/>
            <p:cNvSpPr txBox="1"/>
            <p:nvPr/>
          </p:nvSpPr>
          <p:spPr>
            <a:xfrm>
              <a:off x="2000042" y="5209746"/>
              <a:ext cx="211386" cy="6925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TW" sz="450" dirty="0" smtClean="0">
                  <a:ea typeface="華康黑體 Std W7" panose="020B0700000000000000"/>
                </a:rPr>
                <a:t>1250c.c.</a:t>
              </a:r>
              <a:endParaRPr lang="zh-TW" altLang="en-US" sz="450" dirty="0">
                <a:ea typeface="華康黑體 Std W7" panose="020B0700000000000000"/>
              </a:endParaRPr>
            </a:p>
          </p:txBody>
        </p:sp>
      </p:grpSp>
      <p:grpSp>
        <p:nvGrpSpPr>
          <p:cNvPr id="54" name="群組 53"/>
          <p:cNvGrpSpPr/>
          <p:nvPr/>
        </p:nvGrpSpPr>
        <p:grpSpPr>
          <a:xfrm>
            <a:off x="1638214" y="5061338"/>
            <a:ext cx="211386" cy="217658"/>
            <a:chOff x="2000042" y="5061338"/>
            <a:chExt cx="211386" cy="217658"/>
          </a:xfrm>
        </p:grpSpPr>
        <p:sp>
          <p:nvSpPr>
            <p:cNvPr id="55" name="文字方塊 54"/>
            <p:cNvSpPr txBox="1"/>
            <p:nvPr/>
          </p:nvSpPr>
          <p:spPr>
            <a:xfrm>
              <a:off x="2042758" y="5061338"/>
              <a:ext cx="112006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zh-TW" altLang="en-US" sz="800" dirty="0" smtClean="0">
                  <a:ea typeface="華康黑體 Std W7" panose="020B0700000000000000"/>
                </a:rPr>
                <a:t>水</a:t>
              </a:r>
              <a:endParaRPr lang="zh-TW" altLang="en-US" sz="800" dirty="0">
                <a:ea typeface="華康黑體 Std W7" panose="020B0700000000000000"/>
              </a:endParaRPr>
            </a:p>
          </p:txBody>
        </p:sp>
        <p:sp>
          <p:nvSpPr>
            <p:cNvPr id="56" name="文字方塊 55"/>
            <p:cNvSpPr txBox="1"/>
            <p:nvPr/>
          </p:nvSpPr>
          <p:spPr>
            <a:xfrm>
              <a:off x="2000042" y="5209746"/>
              <a:ext cx="211386" cy="6925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TW" sz="450" dirty="0" smtClean="0">
                  <a:ea typeface="華康黑體 Std W7" panose="020B0700000000000000"/>
                </a:rPr>
                <a:t>1250c.c.</a:t>
              </a:r>
              <a:endParaRPr lang="zh-TW" altLang="en-US" sz="450" dirty="0">
                <a:ea typeface="華康黑體 Std W7" panose="020B0700000000000000"/>
              </a:endParaRPr>
            </a:p>
          </p:txBody>
        </p:sp>
      </p:grpSp>
      <p:grpSp>
        <p:nvGrpSpPr>
          <p:cNvPr id="72" name="群組 71"/>
          <p:cNvGrpSpPr/>
          <p:nvPr/>
        </p:nvGrpSpPr>
        <p:grpSpPr>
          <a:xfrm>
            <a:off x="889770" y="5258570"/>
            <a:ext cx="304800" cy="126230"/>
            <a:chOff x="889770" y="5258570"/>
            <a:chExt cx="304800" cy="126230"/>
          </a:xfrm>
        </p:grpSpPr>
        <p:sp>
          <p:nvSpPr>
            <p:cNvPr id="66" name="手繪多邊形 65"/>
            <p:cNvSpPr/>
            <p:nvPr/>
          </p:nvSpPr>
          <p:spPr>
            <a:xfrm>
              <a:off x="926715" y="5258570"/>
              <a:ext cx="267855" cy="126230"/>
            </a:xfrm>
            <a:custGeom>
              <a:avLst/>
              <a:gdLst>
                <a:gd name="connsiteX0" fmla="*/ 0 w 267855"/>
                <a:gd name="connsiteY0" fmla="*/ 70812 h 126230"/>
                <a:gd name="connsiteX1" fmla="*/ 18473 w 267855"/>
                <a:gd name="connsiteY1" fmla="*/ 55418 h 126230"/>
                <a:gd name="connsiteX2" fmla="*/ 30788 w 267855"/>
                <a:gd name="connsiteY2" fmla="*/ 52339 h 126230"/>
                <a:gd name="connsiteX3" fmla="*/ 52340 w 267855"/>
                <a:gd name="connsiteY3" fmla="*/ 43103 h 126230"/>
                <a:gd name="connsiteX4" fmla="*/ 76970 w 267855"/>
                <a:gd name="connsiteY4" fmla="*/ 36945 h 126230"/>
                <a:gd name="connsiteX5" fmla="*/ 132388 w 267855"/>
                <a:gd name="connsiteY5" fmla="*/ 43103 h 126230"/>
                <a:gd name="connsiteX6" fmla="*/ 141624 w 267855"/>
                <a:gd name="connsiteY6" fmla="*/ 49260 h 126230"/>
                <a:gd name="connsiteX7" fmla="*/ 150861 w 267855"/>
                <a:gd name="connsiteY7" fmla="*/ 58497 h 126230"/>
                <a:gd name="connsiteX8" fmla="*/ 153940 w 267855"/>
                <a:gd name="connsiteY8" fmla="*/ 67733 h 126230"/>
                <a:gd name="connsiteX9" fmla="*/ 160097 w 267855"/>
                <a:gd name="connsiteY9" fmla="*/ 76969 h 126230"/>
                <a:gd name="connsiteX10" fmla="*/ 157018 w 267855"/>
                <a:gd name="connsiteY10" fmla="*/ 104678 h 126230"/>
                <a:gd name="connsiteX11" fmla="*/ 153940 w 267855"/>
                <a:gd name="connsiteY11" fmla="*/ 113915 h 126230"/>
                <a:gd name="connsiteX12" fmla="*/ 144703 w 267855"/>
                <a:gd name="connsiteY12" fmla="*/ 123151 h 126230"/>
                <a:gd name="connsiteX13" fmla="*/ 135467 w 267855"/>
                <a:gd name="connsiteY13" fmla="*/ 126230 h 126230"/>
                <a:gd name="connsiteX14" fmla="*/ 110837 w 267855"/>
                <a:gd name="connsiteY14" fmla="*/ 123151 h 126230"/>
                <a:gd name="connsiteX15" fmla="*/ 104679 w 267855"/>
                <a:gd name="connsiteY15" fmla="*/ 113915 h 126230"/>
                <a:gd name="connsiteX16" fmla="*/ 98521 w 267855"/>
                <a:gd name="connsiteY16" fmla="*/ 95442 h 126230"/>
                <a:gd name="connsiteX17" fmla="*/ 107758 w 267855"/>
                <a:gd name="connsiteY17" fmla="*/ 55418 h 126230"/>
                <a:gd name="connsiteX18" fmla="*/ 132388 w 267855"/>
                <a:gd name="connsiteY18" fmla="*/ 27709 h 126230"/>
                <a:gd name="connsiteX19" fmla="*/ 141624 w 267855"/>
                <a:gd name="connsiteY19" fmla="*/ 21551 h 126230"/>
                <a:gd name="connsiteX20" fmla="*/ 150861 w 267855"/>
                <a:gd name="connsiteY20" fmla="*/ 18472 h 126230"/>
                <a:gd name="connsiteX21" fmla="*/ 172412 w 267855"/>
                <a:gd name="connsiteY21" fmla="*/ 9236 h 126230"/>
                <a:gd name="connsiteX22" fmla="*/ 212437 w 267855"/>
                <a:gd name="connsiteY22" fmla="*/ 0 h 126230"/>
                <a:gd name="connsiteX23" fmla="*/ 267855 w 267855"/>
                <a:gd name="connsiteY23" fmla="*/ 0 h 12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267855" h="126230">
                  <a:moveTo>
                    <a:pt x="0" y="70812"/>
                  </a:moveTo>
                  <a:cubicBezTo>
                    <a:pt x="6158" y="65681"/>
                    <a:pt x="11600" y="59542"/>
                    <a:pt x="18473" y="55418"/>
                  </a:cubicBezTo>
                  <a:cubicBezTo>
                    <a:pt x="22101" y="53241"/>
                    <a:pt x="26826" y="53825"/>
                    <a:pt x="30788" y="52339"/>
                  </a:cubicBezTo>
                  <a:cubicBezTo>
                    <a:pt x="53217" y="43928"/>
                    <a:pt x="33649" y="48201"/>
                    <a:pt x="52340" y="43103"/>
                  </a:cubicBezTo>
                  <a:cubicBezTo>
                    <a:pt x="60504" y="40876"/>
                    <a:pt x="76970" y="36945"/>
                    <a:pt x="76970" y="36945"/>
                  </a:cubicBezTo>
                  <a:cubicBezTo>
                    <a:pt x="82749" y="37330"/>
                    <a:pt x="117695" y="35757"/>
                    <a:pt x="132388" y="43103"/>
                  </a:cubicBezTo>
                  <a:cubicBezTo>
                    <a:pt x="135697" y="44758"/>
                    <a:pt x="138782" y="46891"/>
                    <a:pt x="141624" y="49260"/>
                  </a:cubicBezTo>
                  <a:cubicBezTo>
                    <a:pt x="144969" y="52048"/>
                    <a:pt x="147782" y="55418"/>
                    <a:pt x="150861" y="58497"/>
                  </a:cubicBezTo>
                  <a:cubicBezTo>
                    <a:pt x="151887" y="61576"/>
                    <a:pt x="152489" y="64830"/>
                    <a:pt x="153940" y="67733"/>
                  </a:cubicBezTo>
                  <a:cubicBezTo>
                    <a:pt x="155595" y="71042"/>
                    <a:pt x="159790" y="73282"/>
                    <a:pt x="160097" y="76969"/>
                  </a:cubicBezTo>
                  <a:cubicBezTo>
                    <a:pt x="160869" y="86230"/>
                    <a:pt x="158546" y="95511"/>
                    <a:pt x="157018" y="104678"/>
                  </a:cubicBezTo>
                  <a:cubicBezTo>
                    <a:pt x="156485" y="107879"/>
                    <a:pt x="155740" y="111215"/>
                    <a:pt x="153940" y="113915"/>
                  </a:cubicBezTo>
                  <a:cubicBezTo>
                    <a:pt x="151525" y="117538"/>
                    <a:pt x="148326" y="120736"/>
                    <a:pt x="144703" y="123151"/>
                  </a:cubicBezTo>
                  <a:cubicBezTo>
                    <a:pt x="142003" y="124951"/>
                    <a:pt x="138546" y="125204"/>
                    <a:pt x="135467" y="126230"/>
                  </a:cubicBezTo>
                  <a:cubicBezTo>
                    <a:pt x="127257" y="125204"/>
                    <a:pt x="118519" y="126224"/>
                    <a:pt x="110837" y="123151"/>
                  </a:cubicBezTo>
                  <a:cubicBezTo>
                    <a:pt x="107401" y="121777"/>
                    <a:pt x="106182" y="117296"/>
                    <a:pt x="104679" y="113915"/>
                  </a:cubicBezTo>
                  <a:cubicBezTo>
                    <a:pt x="102043" y="107984"/>
                    <a:pt x="98521" y="95442"/>
                    <a:pt x="98521" y="95442"/>
                  </a:cubicBezTo>
                  <a:cubicBezTo>
                    <a:pt x="99941" y="85505"/>
                    <a:pt x="101610" y="64640"/>
                    <a:pt x="107758" y="55418"/>
                  </a:cubicBezTo>
                  <a:cubicBezTo>
                    <a:pt x="115162" y="44312"/>
                    <a:pt x="119732" y="36147"/>
                    <a:pt x="132388" y="27709"/>
                  </a:cubicBezTo>
                  <a:cubicBezTo>
                    <a:pt x="135467" y="25656"/>
                    <a:pt x="138314" y="23206"/>
                    <a:pt x="141624" y="21551"/>
                  </a:cubicBezTo>
                  <a:cubicBezTo>
                    <a:pt x="144527" y="20099"/>
                    <a:pt x="147958" y="19923"/>
                    <a:pt x="150861" y="18472"/>
                  </a:cubicBezTo>
                  <a:cubicBezTo>
                    <a:pt x="175859" y="5974"/>
                    <a:pt x="142508" y="17780"/>
                    <a:pt x="172412" y="9236"/>
                  </a:cubicBezTo>
                  <a:cubicBezTo>
                    <a:pt x="187398" y="4954"/>
                    <a:pt x="191945" y="0"/>
                    <a:pt x="212437" y="0"/>
                  </a:cubicBezTo>
                  <a:lnTo>
                    <a:pt x="267855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7" name="手繪多邊形 66"/>
            <p:cNvSpPr/>
            <p:nvPr/>
          </p:nvSpPr>
          <p:spPr>
            <a:xfrm>
              <a:off x="889770" y="5292423"/>
              <a:ext cx="68555" cy="67747"/>
            </a:xfrm>
            <a:custGeom>
              <a:avLst/>
              <a:gdLst>
                <a:gd name="connsiteX0" fmla="*/ 9236 w 68555"/>
                <a:gd name="connsiteY0" fmla="*/ 13 h 67747"/>
                <a:gd name="connsiteX1" fmla="*/ 33866 w 68555"/>
                <a:gd name="connsiteY1" fmla="*/ 21565 h 67747"/>
                <a:gd name="connsiteX2" fmla="*/ 55418 w 68555"/>
                <a:gd name="connsiteY2" fmla="*/ 46195 h 67747"/>
                <a:gd name="connsiteX3" fmla="*/ 58497 w 68555"/>
                <a:gd name="connsiteY3" fmla="*/ 67747 h 67747"/>
                <a:gd name="connsiteX4" fmla="*/ 0 w 68555"/>
                <a:gd name="connsiteY4" fmla="*/ 58510 h 67747"/>
                <a:gd name="connsiteX5" fmla="*/ 3078 w 68555"/>
                <a:gd name="connsiteY5" fmla="*/ 33880 h 67747"/>
                <a:gd name="connsiteX6" fmla="*/ 6157 w 68555"/>
                <a:gd name="connsiteY6" fmla="*/ 24644 h 67747"/>
                <a:gd name="connsiteX7" fmla="*/ 9236 w 68555"/>
                <a:gd name="connsiteY7" fmla="*/ 13 h 677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8555" h="67747">
                  <a:moveTo>
                    <a:pt x="9236" y="13"/>
                  </a:moveTo>
                  <a:cubicBezTo>
                    <a:pt x="13854" y="-500"/>
                    <a:pt x="28150" y="14216"/>
                    <a:pt x="33866" y="21565"/>
                  </a:cubicBezTo>
                  <a:cubicBezTo>
                    <a:pt x="53207" y="46431"/>
                    <a:pt x="37538" y="34276"/>
                    <a:pt x="55418" y="46195"/>
                  </a:cubicBezTo>
                  <a:cubicBezTo>
                    <a:pt x="69533" y="67368"/>
                    <a:pt x="74754" y="62328"/>
                    <a:pt x="58497" y="67747"/>
                  </a:cubicBezTo>
                  <a:cubicBezTo>
                    <a:pt x="27330" y="57357"/>
                    <a:pt x="46496" y="62087"/>
                    <a:pt x="0" y="58510"/>
                  </a:cubicBezTo>
                  <a:cubicBezTo>
                    <a:pt x="1026" y="50300"/>
                    <a:pt x="1598" y="42020"/>
                    <a:pt x="3078" y="33880"/>
                  </a:cubicBezTo>
                  <a:cubicBezTo>
                    <a:pt x="3658" y="30687"/>
                    <a:pt x="5834" y="27873"/>
                    <a:pt x="6157" y="24644"/>
                  </a:cubicBezTo>
                  <a:cubicBezTo>
                    <a:pt x="6872" y="17496"/>
                    <a:pt x="4618" y="526"/>
                    <a:pt x="9236" y="13"/>
                  </a:cubicBezTo>
                  <a:close/>
                </a:path>
              </a:pathLst>
            </a:cu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73" name="群組 72"/>
          <p:cNvGrpSpPr/>
          <p:nvPr/>
        </p:nvGrpSpPr>
        <p:grpSpPr>
          <a:xfrm>
            <a:off x="686738" y="5242652"/>
            <a:ext cx="219941" cy="588009"/>
            <a:chOff x="686738" y="5242652"/>
            <a:chExt cx="219941" cy="588009"/>
          </a:xfrm>
        </p:grpSpPr>
        <p:sp>
          <p:nvSpPr>
            <p:cNvPr id="70" name="文字方塊 69"/>
            <p:cNvSpPr txBox="1"/>
            <p:nvPr/>
          </p:nvSpPr>
          <p:spPr>
            <a:xfrm>
              <a:off x="737411" y="5242652"/>
              <a:ext cx="112006" cy="58800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zh-TW" altLang="en-US" sz="800" dirty="0" smtClean="0">
                  <a:ea typeface="華康黑體 Std W7" panose="020B0700000000000000"/>
                </a:rPr>
                <a:t>漂白水</a:t>
              </a:r>
              <a:endParaRPr lang="zh-TW" altLang="en-US" sz="800" dirty="0">
                <a:ea typeface="華康黑體 Std W7" panose="020B0700000000000000"/>
              </a:endParaRPr>
            </a:p>
          </p:txBody>
        </p:sp>
        <p:sp>
          <p:nvSpPr>
            <p:cNvPr id="71" name="文字方塊 70"/>
            <p:cNvSpPr txBox="1"/>
            <p:nvPr/>
          </p:nvSpPr>
          <p:spPr>
            <a:xfrm>
              <a:off x="686738" y="5612219"/>
              <a:ext cx="219941" cy="10002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TW" sz="650" dirty="0" smtClean="0">
                  <a:ea typeface="華康黑體 Std W7" panose="020B0700000000000000"/>
                </a:rPr>
                <a:t>100c.c.</a:t>
              </a:r>
              <a:endParaRPr lang="zh-TW" altLang="en-US" sz="650" dirty="0">
                <a:ea typeface="華康黑體 Std W7" panose="020B0700000000000000"/>
              </a:endParaRPr>
            </a:p>
          </p:txBody>
        </p:sp>
      </p:grpSp>
      <p:grpSp>
        <p:nvGrpSpPr>
          <p:cNvPr id="105" name="群組 104"/>
          <p:cNvGrpSpPr/>
          <p:nvPr/>
        </p:nvGrpSpPr>
        <p:grpSpPr>
          <a:xfrm>
            <a:off x="1990763" y="6292699"/>
            <a:ext cx="211386" cy="217658"/>
            <a:chOff x="2000042" y="5061338"/>
            <a:chExt cx="211386" cy="217658"/>
          </a:xfrm>
        </p:grpSpPr>
        <p:sp>
          <p:nvSpPr>
            <p:cNvPr id="106" name="文字方塊 105"/>
            <p:cNvSpPr txBox="1"/>
            <p:nvPr/>
          </p:nvSpPr>
          <p:spPr>
            <a:xfrm>
              <a:off x="2042758" y="5061338"/>
              <a:ext cx="112006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zh-TW" altLang="en-US" sz="800" dirty="0" smtClean="0">
                  <a:ea typeface="華康黑體 Std W7" panose="020B0700000000000000"/>
                </a:rPr>
                <a:t>水</a:t>
              </a:r>
              <a:endParaRPr lang="zh-TW" altLang="en-US" sz="800" dirty="0">
                <a:ea typeface="華康黑體 Std W7" panose="020B0700000000000000"/>
              </a:endParaRPr>
            </a:p>
          </p:txBody>
        </p:sp>
        <p:sp>
          <p:nvSpPr>
            <p:cNvPr id="107" name="文字方塊 106"/>
            <p:cNvSpPr txBox="1"/>
            <p:nvPr/>
          </p:nvSpPr>
          <p:spPr>
            <a:xfrm>
              <a:off x="2000042" y="5209746"/>
              <a:ext cx="211386" cy="6925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TW" sz="450" dirty="0" smtClean="0">
                  <a:ea typeface="華康黑體 Std W7" panose="020B0700000000000000"/>
                </a:rPr>
                <a:t>1250c.c.</a:t>
              </a:r>
              <a:endParaRPr lang="zh-TW" altLang="en-US" sz="450" dirty="0">
                <a:ea typeface="華康黑體 Std W7" panose="020B0700000000000000"/>
              </a:endParaRPr>
            </a:p>
          </p:txBody>
        </p:sp>
      </p:grpSp>
      <p:grpSp>
        <p:nvGrpSpPr>
          <p:cNvPr id="108" name="群組 107"/>
          <p:cNvGrpSpPr/>
          <p:nvPr/>
        </p:nvGrpSpPr>
        <p:grpSpPr>
          <a:xfrm>
            <a:off x="2340725" y="6291251"/>
            <a:ext cx="211386" cy="217658"/>
            <a:chOff x="2000042" y="5061338"/>
            <a:chExt cx="211386" cy="217658"/>
          </a:xfrm>
        </p:grpSpPr>
        <p:sp>
          <p:nvSpPr>
            <p:cNvPr id="109" name="文字方塊 108"/>
            <p:cNvSpPr txBox="1"/>
            <p:nvPr/>
          </p:nvSpPr>
          <p:spPr>
            <a:xfrm>
              <a:off x="2042758" y="5061338"/>
              <a:ext cx="112006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zh-TW" altLang="en-US" sz="800" dirty="0" smtClean="0">
                  <a:ea typeface="華康黑體 Std W7" panose="020B0700000000000000"/>
                </a:rPr>
                <a:t>水</a:t>
              </a:r>
              <a:endParaRPr lang="zh-TW" altLang="en-US" sz="800" dirty="0">
                <a:ea typeface="華康黑體 Std W7" panose="020B0700000000000000"/>
              </a:endParaRPr>
            </a:p>
          </p:txBody>
        </p:sp>
        <p:sp>
          <p:nvSpPr>
            <p:cNvPr id="110" name="文字方塊 109"/>
            <p:cNvSpPr txBox="1"/>
            <p:nvPr/>
          </p:nvSpPr>
          <p:spPr>
            <a:xfrm>
              <a:off x="2000042" y="5209746"/>
              <a:ext cx="211386" cy="6925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TW" sz="450" dirty="0" smtClean="0">
                  <a:ea typeface="華康黑體 Std W7" panose="020B0700000000000000"/>
                </a:rPr>
                <a:t>1250c.c.</a:t>
              </a:r>
              <a:endParaRPr lang="zh-TW" altLang="en-US" sz="450" dirty="0">
                <a:ea typeface="華康黑體 Std W7" panose="020B0700000000000000"/>
              </a:endParaRPr>
            </a:p>
          </p:txBody>
        </p:sp>
      </p:grpSp>
      <p:grpSp>
        <p:nvGrpSpPr>
          <p:cNvPr id="111" name="群組 110"/>
          <p:cNvGrpSpPr/>
          <p:nvPr/>
        </p:nvGrpSpPr>
        <p:grpSpPr>
          <a:xfrm>
            <a:off x="2693915" y="6290804"/>
            <a:ext cx="211386" cy="217658"/>
            <a:chOff x="2000042" y="5061338"/>
            <a:chExt cx="211386" cy="217658"/>
          </a:xfrm>
        </p:grpSpPr>
        <p:sp>
          <p:nvSpPr>
            <p:cNvPr id="112" name="文字方塊 111"/>
            <p:cNvSpPr txBox="1"/>
            <p:nvPr/>
          </p:nvSpPr>
          <p:spPr>
            <a:xfrm>
              <a:off x="2042758" y="5061338"/>
              <a:ext cx="112006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zh-TW" altLang="en-US" sz="800" dirty="0" smtClean="0">
                  <a:ea typeface="華康黑體 Std W7" panose="020B0700000000000000"/>
                </a:rPr>
                <a:t>水</a:t>
              </a:r>
              <a:endParaRPr lang="zh-TW" altLang="en-US" sz="800" dirty="0">
                <a:ea typeface="華康黑體 Std W7" panose="020B0700000000000000"/>
              </a:endParaRPr>
            </a:p>
          </p:txBody>
        </p:sp>
        <p:sp>
          <p:nvSpPr>
            <p:cNvPr id="113" name="文字方塊 112"/>
            <p:cNvSpPr txBox="1"/>
            <p:nvPr/>
          </p:nvSpPr>
          <p:spPr>
            <a:xfrm>
              <a:off x="2000042" y="5209746"/>
              <a:ext cx="211386" cy="6925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TW" sz="450" dirty="0" smtClean="0">
                  <a:ea typeface="華康黑體 Std W7" panose="020B0700000000000000"/>
                </a:rPr>
                <a:t>1250c.c.</a:t>
              </a:r>
              <a:endParaRPr lang="zh-TW" altLang="en-US" sz="450" dirty="0">
                <a:ea typeface="華康黑體 Std W7" panose="020B0700000000000000"/>
              </a:endParaRPr>
            </a:p>
          </p:txBody>
        </p:sp>
      </p:grpSp>
      <p:grpSp>
        <p:nvGrpSpPr>
          <p:cNvPr id="114" name="群組 113"/>
          <p:cNvGrpSpPr/>
          <p:nvPr/>
        </p:nvGrpSpPr>
        <p:grpSpPr>
          <a:xfrm>
            <a:off x="2328103" y="6816539"/>
            <a:ext cx="211386" cy="217658"/>
            <a:chOff x="2000042" y="5061338"/>
            <a:chExt cx="211386" cy="217658"/>
          </a:xfrm>
        </p:grpSpPr>
        <p:sp>
          <p:nvSpPr>
            <p:cNvPr id="115" name="文字方塊 114"/>
            <p:cNvSpPr txBox="1"/>
            <p:nvPr/>
          </p:nvSpPr>
          <p:spPr>
            <a:xfrm>
              <a:off x="2042758" y="5061338"/>
              <a:ext cx="112006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zh-TW" altLang="en-US" sz="800" dirty="0" smtClean="0">
                  <a:ea typeface="華康黑體 Std W7" panose="020B0700000000000000"/>
                </a:rPr>
                <a:t>水</a:t>
              </a:r>
              <a:endParaRPr lang="zh-TW" altLang="en-US" sz="800" dirty="0">
                <a:ea typeface="華康黑體 Std W7" panose="020B0700000000000000"/>
              </a:endParaRPr>
            </a:p>
          </p:txBody>
        </p:sp>
        <p:sp>
          <p:nvSpPr>
            <p:cNvPr id="116" name="文字方塊 115"/>
            <p:cNvSpPr txBox="1"/>
            <p:nvPr/>
          </p:nvSpPr>
          <p:spPr>
            <a:xfrm>
              <a:off x="2000042" y="5209746"/>
              <a:ext cx="211386" cy="6925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TW" sz="450" dirty="0" smtClean="0">
                  <a:ea typeface="華康黑體 Std W7" panose="020B0700000000000000"/>
                </a:rPr>
                <a:t>1250c.c.</a:t>
              </a:r>
              <a:endParaRPr lang="zh-TW" altLang="en-US" sz="450" dirty="0">
                <a:ea typeface="華康黑體 Std W7" panose="020B0700000000000000"/>
              </a:endParaRPr>
            </a:p>
          </p:txBody>
        </p:sp>
      </p:grpSp>
      <p:grpSp>
        <p:nvGrpSpPr>
          <p:cNvPr id="117" name="群組 116"/>
          <p:cNvGrpSpPr/>
          <p:nvPr/>
        </p:nvGrpSpPr>
        <p:grpSpPr>
          <a:xfrm>
            <a:off x="1625040" y="6817987"/>
            <a:ext cx="211386" cy="217658"/>
            <a:chOff x="2000042" y="5061338"/>
            <a:chExt cx="211386" cy="217658"/>
          </a:xfrm>
        </p:grpSpPr>
        <p:sp>
          <p:nvSpPr>
            <p:cNvPr id="118" name="文字方塊 117"/>
            <p:cNvSpPr txBox="1"/>
            <p:nvPr/>
          </p:nvSpPr>
          <p:spPr>
            <a:xfrm>
              <a:off x="2042758" y="5061338"/>
              <a:ext cx="112006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zh-TW" altLang="en-US" sz="800" dirty="0" smtClean="0">
                  <a:ea typeface="華康黑體 Std W7" panose="020B0700000000000000"/>
                </a:rPr>
                <a:t>水</a:t>
              </a:r>
              <a:endParaRPr lang="zh-TW" altLang="en-US" sz="800" dirty="0">
                <a:ea typeface="華康黑體 Std W7" panose="020B0700000000000000"/>
              </a:endParaRPr>
            </a:p>
          </p:txBody>
        </p:sp>
        <p:sp>
          <p:nvSpPr>
            <p:cNvPr id="119" name="文字方塊 118"/>
            <p:cNvSpPr txBox="1"/>
            <p:nvPr/>
          </p:nvSpPr>
          <p:spPr>
            <a:xfrm>
              <a:off x="2000042" y="5209746"/>
              <a:ext cx="211386" cy="6925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TW" sz="450" dirty="0" smtClean="0">
                  <a:ea typeface="華康黑體 Std W7" panose="020B0700000000000000"/>
                </a:rPr>
                <a:t>1250c.c.</a:t>
              </a:r>
              <a:endParaRPr lang="zh-TW" altLang="en-US" sz="450" dirty="0">
                <a:ea typeface="華康黑體 Std W7" panose="020B0700000000000000"/>
              </a:endParaRPr>
            </a:p>
          </p:txBody>
        </p:sp>
      </p:grpSp>
      <p:grpSp>
        <p:nvGrpSpPr>
          <p:cNvPr id="120" name="群組 119"/>
          <p:cNvGrpSpPr/>
          <p:nvPr/>
        </p:nvGrpSpPr>
        <p:grpSpPr>
          <a:xfrm>
            <a:off x="1977631" y="6817987"/>
            <a:ext cx="211386" cy="217658"/>
            <a:chOff x="2000042" y="5061338"/>
            <a:chExt cx="211386" cy="217658"/>
          </a:xfrm>
        </p:grpSpPr>
        <p:sp>
          <p:nvSpPr>
            <p:cNvPr id="121" name="文字方塊 120"/>
            <p:cNvSpPr txBox="1"/>
            <p:nvPr/>
          </p:nvSpPr>
          <p:spPr>
            <a:xfrm>
              <a:off x="2042758" y="5061338"/>
              <a:ext cx="112006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zh-TW" altLang="en-US" sz="800" dirty="0" smtClean="0">
                  <a:ea typeface="華康黑體 Std W7" panose="020B0700000000000000"/>
                </a:rPr>
                <a:t>水</a:t>
              </a:r>
              <a:endParaRPr lang="zh-TW" altLang="en-US" sz="800" dirty="0">
                <a:ea typeface="華康黑體 Std W7" panose="020B0700000000000000"/>
              </a:endParaRPr>
            </a:p>
          </p:txBody>
        </p:sp>
        <p:sp>
          <p:nvSpPr>
            <p:cNvPr id="122" name="文字方塊 121"/>
            <p:cNvSpPr txBox="1"/>
            <p:nvPr/>
          </p:nvSpPr>
          <p:spPr>
            <a:xfrm>
              <a:off x="2000042" y="5209746"/>
              <a:ext cx="211386" cy="6925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TW" sz="450" dirty="0" smtClean="0">
                  <a:ea typeface="華康黑體 Std W7" panose="020B0700000000000000"/>
                </a:rPr>
                <a:t>1250c.c.</a:t>
              </a:r>
              <a:endParaRPr lang="zh-TW" altLang="en-US" sz="450" dirty="0">
                <a:ea typeface="華康黑體 Std W7" panose="020B0700000000000000"/>
              </a:endParaRPr>
            </a:p>
          </p:txBody>
        </p:sp>
      </p:grpSp>
      <p:grpSp>
        <p:nvGrpSpPr>
          <p:cNvPr id="123" name="群組 122"/>
          <p:cNvGrpSpPr/>
          <p:nvPr/>
        </p:nvGrpSpPr>
        <p:grpSpPr>
          <a:xfrm>
            <a:off x="2680694" y="6812802"/>
            <a:ext cx="211386" cy="217658"/>
            <a:chOff x="2000042" y="5061338"/>
            <a:chExt cx="211386" cy="217658"/>
          </a:xfrm>
        </p:grpSpPr>
        <p:sp>
          <p:nvSpPr>
            <p:cNvPr id="124" name="文字方塊 123"/>
            <p:cNvSpPr txBox="1"/>
            <p:nvPr/>
          </p:nvSpPr>
          <p:spPr>
            <a:xfrm>
              <a:off x="2042758" y="5061338"/>
              <a:ext cx="112006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zh-TW" altLang="en-US" sz="800" dirty="0" smtClean="0">
                  <a:ea typeface="華康黑體 Std W7" panose="020B0700000000000000"/>
                </a:rPr>
                <a:t>水</a:t>
              </a:r>
              <a:endParaRPr lang="zh-TW" altLang="en-US" sz="800" dirty="0">
                <a:ea typeface="華康黑體 Std W7" panose="020B0700000000000000"/>
              </a:endParaRPr>
            </a:p>
          </p:txBody>
        </p:sp>
        <p:sp>
          <p:nvSpPr>
            <p:cNvPr id="125" name="文字方塊 124"/>
            <p:cNvSpPr txBox="1"/>
            <p:nvPr/>
          </p:nvSpPr>
          <p:spPr>
            <a:xfrm>
              <a:off x="2000042" y="5209746"/>
              <a:ext cx="211386" cy="6925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TW" sz="450" dirty="0" smtClean="0">
                  <a:ea typeface="華康黑體 Std W7" panose="020B0700000000000000"/>
                </a:rPr>
                <a:t>1250c.c.</a:t>
              </a:r>
              <a:endParaRPr lang="zh-TW" altLang="en-US" sz="450" dirty="0">
                <a:ea typeface="華康黑體 Std W7" panose="020B0700000000000000"/>
              </a:endParaRPr>
            </a:p>
          </p:txBody>
        </p:sp>
      </p:grpSp>
      <p:grpSp>
        <p:nvGrpSpPr>
          <p:cNvPr id="126" name="群組 125"/>
          <p:cNvGrpSpPr/>
          <p:nvPr/>
        </p:nvGrpSpPr>
        <p:grpSpPr>
          <a:xfrm>
            <a:off x="1638172" y="6292699"/>
            <a:ext cx="211386" cy="217658"/>
            <a:chOff x="2000042" y="5061338"/>
            <a:chExt cx="211386" cy="217658"/>
          </a:xfrm>
        </p:grpSpPr>
        <p:sp>
          <p:nvSpPr>
            <p:cNvPr id="127" name="文字方塊 126"/>
            <p:cNvSpPr txBox="1"/>
            <p:nvPr/>
          </p:nvSpPr>
          <p:spPr>
            <a:xfrm>
              <a:off x="2042758" y="5061338"/>
              <a:ext cx="112006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zh-TW" altLang="en-US" sz="800" dirty="0" smtClean="0">
                  <a:ea typeface="華康黑體 Std W7" panose="020B0700000000000000"/>
                </a:rPr>
                <a:t>水</a:t>
              </a:r>
              <a:endParaRPr lang="zh-TW" altLang="en-US" sz="800" dirty="0">
                <a:ea typeface="華康黑體 Std W7" panose="020B0700000000000000"/>
              </a:endParaRPr>
            </a:p>
          </p:txBody>
        </p:sp>
        <p:sp>
          <p:nvSpPr>
            <p:cNvPr id="128" name="文字方塊 127"/>
            <p:cNvSpPr txBox="1"/>
            <p:nvPr/>
          </p:nvSpPr>
          <p:spPr>
            <a:xfrm>
              <a:off x="2000042" y="5209746"/>
              <a:ext cx="211386" cy="6925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TW" sz="450" dirty="0" smtClean="0">
                  <a:ea typeface="華康黑體 Std W7" panose="020B0700000000000000"/>
                </a:rPr>
                <a:t>1250c.c.</a:t>
              </a:r>
              <a:endParaRPr lang="zh-TW" altLang="en-US" sz="450" dirty="0">
                <a:ea typeface="華康黑體 Std W7" panose="020B0700000000000000"/>
              </a:endParaRPr>
            </a:p>
          </p:txBody>
        </p:sp>
      </p:grpSp>
      <p:grpSp>
        <p:nvGrpSpPr>
          <p:cNvPr id="142" name="群組 141"/>
          <p:cNvGrpSpPr/>
          <p:nvPr/>
        </p:nvGrpSpPr>
        <p:grpSpPr>
          <a:xfrm>
            <a:off x="872370" y="6533226"/>
            <a:ext cx="304800" cy="126230"/>
            <a:chOff x="889770" y="5258570"/>
            <a:chExt cx="304800" cy="126230"/>
          </a:xfrm>
        </p:grpSpPr>
        <p:sp>
          <p:nvSpPr>
            <p:cNvPr id="143" name="手繪多邊形 142"/>
            <p:cNvSpPr/>
            <p:nvPr/>
          </p:nvSpPr>
          <p:spPr>
            <a:xfrm>
              <a:off x="926715" y="5258570"/>
              <a:ext cx="267855" cy="126230"/>
            </a:xfrm>
            <a:custGeom>
              <a:avLst/>
              <a:gdLst>
                <a:gd name="connsiteX0" fmla="*/ 0 w 267855"/>
                <a:gd name="connsiteY0" fmla="*/ 70812 h 126230"/>
                <a:gd name="connsiteX1" fmla="*/ 18473 w 267855"/>
                <a:gd name="connsiteY1" fmla="*/ 55418 h 126230"/>
                <a:gd name="connsiteX2" fmla="*/ 30788 w 267855"/>
                <a:gd name="connsiteY2" fmla="*/ 52339 h 126230"/>
                <a:gd name="connsiteX3" fmla="*/ 52340 w 267855"/>
                <a:gd name="connsiteY3" fmla="*/ 43103 h 126230"/>
                <a:gd name="connsiteX4" fmla="*/ 76970 w 267855"/>
                <a:gd name="connsiteY4" fmla="*/ 36945 h 126230"/>
                <a:gd name="connsiteX5" fmla="*/ 132388 w 267855"/>
                <a:gd name="connsiteY5" fmla="*/ 43103 h 126230"/>
                <a:gd name="connsiteX6" fmla="*/ 141624 w 267855"/>
                <a:gd name="connsiteY6" fmla="*/ 49260 h 126230"/>
                <a:gd name="connsiteX7" fmla="*/ 150861 w 267855"/>
                <a:gd name="connsiteY7" fmla="*/ 58497 h 126230"/>
                <a:gd name="connsiteX8" fmla="*/ 153940 w 267855"/>
                <a:gd name="connsiteY8" fmla="*/ 67733 h 126230"/>
                <a:gd name="connsiteX9" fmla="*/ 160097 w 267855"/>
                <a:gd name="connsiteY9" fmla="*/ 76969 h 126230"/>
                <a:gd name="connsiteX10" fmla="*/ 157018 w 267855"/>
                <a:gd name="connsiteY10" fmla="*/ 104678 h 126230"/>
                <a:gd name="connsiteX11" fmla="*/ 153940 w 267855"/>
                <a:gd name="connsiteY11" fmla="*/ 113915 h 126230"/>
                <a:gd name="connsiteX12" fmla="*/ 144703 w 267855"/>
                <a:gd name="connsiteY12" fmla="*/ 123151 h 126230"/>
                <a:gd name="connsiteX13" fmla="*/ 135467 w 267855"/>
                <a:gd name="connsiteY13" fmla="*/ 126230 h 126230"/>
                <a:gd name="connsiteX14" fmla="*/ 110837 w 267855"/>
                <a:gd name="connsiteY14" fmla="*/ 123151 h 126230"/>
                <a:gd name="connsiteX15" fmla="*/ 104679 w 267855"/>
                <a:gd name="connsiteY15" fmla="*/ 113915 h 126230"/>
                <a:gd name="connsiteX16" fmla="*/ 98521 w 267855"/>
                <a:gd name="connsiteY16" fmla="*/ 95442 h 126230"/>
                <a:gd name="connsiteX17" fmla="*/ 107758 w 267855"/>
                <a:gd name="connsiteY17" fmla="*/ 55418 h 126230"/>
                <a:gd name="connsiteX18" fmla="*/ 132388 w 267855"/>
                <a:gd name="connsiteY18" fmla="*/ 27709 h 126230"/>
                <a:gd name="connsiteX19" fmla="*/ 141624 w 267855"/>
                <a:gd name="connsiteY19" fmla="*/ 21551 h 126230"/>
                <a:gd name="connsiteX20" fmla="*/ 150861 w 267855"/>
                <a:gd name="connsiteY20" fmla="*/ 18472 h 126230"/>
                <a:gd name="connsiteX21" fmla="*/ 172412 w 267855"/>
                <a:gd name="connsiteY21" fmla="*/ 9236 h 126230"/>
                <a:gd name="connsiteX22" fmla="*/ 212437 w 267855"/>
                <a:gd name="connsiteY22" fmla="*/ 0 h 126230"/>
                <a:gd name="connsiteX23" fmla="*/ 267855 w 267855"/>
                <a:gd name="connsiteY23" fmla="*/ 0 h 12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267855" h="126230">
                  <a:moveTo>
                    <a:pt x="0" y="70812"/>
                  </a:moveTo>
                  <a:cubicBezTo>
                    <a:pt x="6158" y="65681"/>
                    <a:pt x="11600" y="59542"/>
                    <a:pt x="18473" y="55418"/>
                  </a:cubicBezTo>
                  <a:cubicBezTo>
                    <a:pt x="22101" y="53241"/>
                    <a:pt x="26826" y="53825"/>
                    <a:pt x="30788" y="52339"/>
                  </a:cubicBezTo>
                  <a:cubicBezTo>
                    <a:pt x="53217" y="43928"/>
                    <a:pt x="33649" y="48201"/>
                    <a:pt x="52340" y="43103"/>
                  </a:cubicBezTo>
                  <a:cubicBezTo>
                    <a:pt x="60504" y="40876"/>
                    <a:pt x="76970" y="36945"/>
                    <a:pt x="76970" y="36945"/>
                  </a:cubicBezTo>
                  <a:cubicBezTo>
                    <a:pt x="82749" y="37330"/>
                    <a:pt x="117695" y="35757"/>
                    <a:pt x="132388" y="43103"/>
                  </a:cubicBezTo>
                  <a:cubicBezTo>
                    <a:pt x="135697" y="44758"/>
                    <a:pt x="138782" y="46891"/>
                    <a:pt x="141624" y="49260"/>
                  </a:cubicBezTo>
                  <a:cubicBezTo>
                    <a:pt x="144969" y="52048"/>
                    <a:pt x="147782" y="55418"/>
                    <a:pt x="150861" y="58497"/>
                  </a:cubicBezTo>
                  <a:cubicBezTo>
                    <a:pt x="151887" y="61576"/>
                    <a:pt x="152489" y="64830"/>
                    <a:pt x="153940" y="67733"/>
                  </a:cubicBezTo>
                  <a:cubicBezTo>
                    <a:pt x="155595" y="71042"/>
                    <a:pt x="159790" y="73282"/>
                    <a:pt x="160097" y="76969"/>
                  </a:cubicBezTo>
                  <a:cubicBezTo>
                    <a:pt x="160869" y="86230"/>
                    <a:pt x="158546" y="95511"/>
                    <a:pt x="157018" y="104678"/>
                  </a:cubicBezTo>
                  <a:cubicBezTo>
                    <a:pt x="156485" y="107879"/>
                    <a:pt x="155740" y="111215"/>
                    <a:pt x="153940" y="113915"/>
                  </a:cubicBezTo>
                  <a:cubicBezTo>
                    <a:pt x="151525" y="117538"/>
                    <a:pt x="148326" y="120736"/>
                    <a:pt x="144703" y="123151"/>
                  </a:cubicBezTo>
                  <a:cubicBezTo>
                    <a:pt x="142003" y="124951"/>
                    <a:pt x="138546" y="125204"/>
                    <a:pt x="135467" y="126230"/>
                  </a:cubicBezTo>
                  <a:cubicBezTo>
                    <a:pt x="127257" y="125204"/>
                    <a:pt x="118519" y="126224"/>
                    <a:pt x="110837" y="123151"/>
                  </a:cubicBezTo>
                  <a:cubicBezTo>
                    <a:pt x="107401" y="121777"/>
                    <a:pt x="106182" y="117296"/>
                    <a:pt x="104679" y="113915"/>
                  </a:cubicBezTo>
                  <a:cubicBezTo>
                    <a:pt x="102043" y="107984"/>
                    <a:pt x="98521" y="95442"/>
                    <a:pt x="98521" y="95442"/>
                  </a:cubicBezTo>
                  <a:cubicBezTo>
                    <a:pt x="99941" y="85505"/>
                    <a:pt x="101610" y="64640"/>
                    <a:pt x="107758" y="55418"/>
                  </a:cubicBezTo>
                  <a:cubicBezTo>
                    <a:pt x="115162" y="44312"/>
                    <a:pt x="119732" y="36147"/>
                    <a:pt x="132388" y="27709"/>
                  </a:cubicBezTo>
                  <a:cubicBezTo>
                    <a:pt x="135467" y="25656"/>
                    <a:pt x="138314" y="23206"/>
                    <a:pt x="141624" y="21551"/>
                  </a:cubicBezTo>
                  <a:cubicBezTo>
                    <a:pt x="144527" y="20099"/>
                    <a:pt x="147958" y="19923"/>
                    <a:pt x="150861" y="18472"/>
                  </a:cubicBezTo>
                  <a:cubicBezTo>
                    <a:pt x="175859" y="5974"/>
                    <a:pt x="142508" y="17780"/>
                    <a:pt x="172412" y="9236"/>
                  </a:cubicBezTo>
                  <a:cubicBezTo>
                    <a:pt x="187398" y="4954"/>
                    <a:pt x="191945" y="0"/>
                    <a:pt x="212437" y="0"/>
                  </a:cubicBezTo>
                  <a:lnTo>
                    <a:pt x="267855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4" name="手繪多邊形 143"/>
            <p:cNvSpPr/>
            <p:nvPr/>
          </p:nvSpPr>
          <p:spPr>
            <a:xfrm>
              <a:off x="889770" y="5292423"/>
              <a:ext cx="68555" cy="67747"/>
            </a:xfrm>
            <a:custGeom>
              <a:avLst/>
              <a:gdLst>
                <a:gd name="connsiteX0" fmla="*/ 9236 w 68555"/>
                <a:gd name="connsiteY0" fmla="*/ 13 h 67747"/>
                <a:gd name="connsiteX1" fmla="*/ 33866 w 68555"/>
                <a:gd name="connsiteY1" fmla="*/ 21565 h 67747"/>
                <a:gd name="connsiteX2" fmla="*/ 55418 w 68555"/>
                <a:gd name="connsiteY2" fmla="*/ 46195 h 67747"/>
                <a:gd name="connsiteX3" fmla="*/ 58497 w 68555"/>
                <a:gd name="connsiteY3" fmla="*/ 67747 h 67747"/>
                <a:gd name="connsiteX4" fmla="*/ 0 w 68555"/>
                <a:gd name="connsiteY4" fmla="*/ 58510 h 67747"/>
                <a:gd name="connsiteX5" fmla="*/ 3078 w 68555"/>
                <a:gd name="connsiteY5" fmla="*/ 33880 h 67747"/>
                <a:gd name="connsiteX6" fmla="*/ 6157 w 68555"/>
                <a:gd name="connsiteY6" fmla="*/ 24644 h 67747"/>
                <a:gd name="connsiteX7" fmla="*/ 9236 w 68555"/>
                <a:gd name="connsiteY7" fmla="*/ 13 h 677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8555" h="67747">
                  <a:moveTo>
                    <a:pt x="9236" y="13"/>
                  </a:moveTo>
                  <a:cubicBezTo>
                    <a:pt x="13854" y="-500"/>
                    <a:pt x="28150" y="14216"/>
                    <a:pt x="33866" y="21565"/>
                  </a:cubicBezTo>
                  <a:cubicBezTo>
                    <a:pt x="53207" y="46431"/>
                    <a:pt x="37538" y="34276"/>
                    <a:pt x="55418" y="46195"/>
                  </a:cubicBezTo>
                  <a:cubicBezTo>
                    <a:pt x="69533" y="67368"/>
                    <a:pt x="74754" y="62328"/>
                    <a:pt x="58497" y="67747"/>
                  </a:cubicBezTo>
                  <a:cubicBezTo>
                    <a:pt x="27330" y="57357"/>
                    <a:pt x="46496" y="62087"/>
                    <a:pt x="0" y="58510"/>
                  </a:cubicBezTo>
                  <a:cubicBezTo>
                    <a:pt x="1026" y="50300"/>
                    <a:pt x="1598" y="42020"/>
                    <a:pt x="3078" y="33880"/>
                  </a:cubicBezTo>
                  <a:cubicBezTo>
                    <a:pt x="3658" y="30687"/>
                    <a:pt x="5834" y="27873"/>
                    <a:pt x="6157" y="24644"/>
                  </a:cubicBezTo>
                  <a:cubicBezTo>
                    <a:pt x="6872" y="17496"/>
                    <a:pt x="4618" y="526"/>
                    <a:pt x="9236" y="13"/>
                  </a:cubicBezTo>
                  <a:close/>
                </a:path>
              </a:pathLst>
            </a:cu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45" name="群組 144"/>
          <p:cNvGrpSpPr/>
          <p:nvPr/>
        </p:nvGrpSpPr>
        <p:grpSpPr>
          <a:xfrm>
            <a:off x="621832" y="6595442"/>
            <a:ext cx="219941" cy="588009"/>
            <a:chOff x="686738" y="5242652"/>
            <a:chExt cx="219941" cy="588009"/>
          </a:xfrm>
        </p:grpSpPr>
        <p:sp>
          <p:nvSpPr>
            <p:cNvPr id="146" name="文字方塊 145"/>
            <p:cNvSpPr txBox="1"/>
            <p:nvPr/>
          </p:nvSpPr>
          <p:spPr>
            <a:xfrm>
              <a:off x="737411" y="5242652"/>
              <a:ext cx="112006" cy="58800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zh-TW" altLang="en-US" sz="800" dirty="0" smtClean="0">
                  <a:ea typeface="華康黑體 Std W7" panose="020B0700000000000000"/>
                </a:rPr>
                <a:t>漂白水</a:t>
              </a:r>
              <a:endParaRPr lang="zh-TW" altLang="en-US" sz="800" dirty="0">
                <a:ea typeface="華康黑體 Std W7" panose="020B0700000000000000"/>
              </a:endParaRPr>
            </a:p>
          </p:txBody>
        </p:sp>
        <p:sp>
          <p:nvSpPr>
            <p:cNvPr id="147" name="文字方塊 146"/>
            <p:cNvSpPr txBox="1"/>
            <p:nvPr/>
          </p:nvSpPr>
          <p:spPr>
            <a:xfrm>
              <a:off x="686738" y="5612219"/>
              <a:ext cx="219941" cy="10002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zh-TW" sz="650" dirty="0" smtClean="0">
                  <a:ea typeface="華康黑體 Std W7" panose="020B0700000000000000"/>
                </a:rPr>
                <a:t>100c.c.</a:t>
              </a:r>
              <a:endParaRPr lang="zh-TW" altLang="en-US" sz="650" dirty="0">
                <a:ea typeface="華康黑體 Std W7" panose="020B0700000000000000"/>
              </a:endParaRPr>
            </a:p>
          </p:txBody>
        </p:sp>
      </p:grpSp>
      <p:grpSp>
        <p:nvGrpSpPr>
          <p:cNvPr id="153" name="群組 152"/>
          <p:cNvGrpSpPr/>
          <p:nvPr/>
        </p:nvGrpSpPr>
        <p:grpSpPr>
          <a:xfrm>
            <a:off x="827871" y="6812108"/>
            <a:ext cx="45719" cy="45719"/>
            <a:chOff x="827871" y="6772620"/>
            <a:chExt cx="49233" cy="79782"/>
          </a:xfrm>
        </p:grpSpPr>
        <p:sp>
          <p:nvSpPr>
            <p:cNvPr id="148" name="手繪多邊形 147"/>
            <p:cNvSpPr/>
            <p:nvPr/>
          </p:nvSpPr>
          <p:spPr>
            <a:xfrm>
              <a:off x="828558" y="6774024"/>
              <a:ext cx="48546" cy="78378"/>
            </a:xfrm>
            <a:custGeom>
              <a:avLst/>
              <a:gdLst>
                <a:gd name="connsiteX0" fmla="*/ 0 w 48546"/>
                <a:gd name="connsiteY0" fmla="*/ 0 h 78378"/>
                <a:gd name="connsiteX1" fmla="*/ 29858 w 48546"/>
                <a:gd name="connsiteY1" fmla="*/ 48520 h 78378"/>
                <a:gd name="connsiteX2" fmla="*/ 37323 w 48546"/>
                <a:gd name="connsiteY2" fmla="*/ 55984 h 78378"/>
                <a:gd name="connsiteX3" fmla="*/ 41055 w 48546"/>
                <a:gd name="connsiteY3" fmla="*/ 67181 h 78378"/>
                <a:gd name="connsiteX4" fmla="*/ 48520 w 48546"/>
                <a:gd name="connsiteY4" fmla="*/ 78378 h 783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8546" h="78378">
                  <a:moveTo>
                    <a:pt x="0" y="0"/>
                  </a:moveTo>
                  <a:cubicBezTo>
                    <a:pt x="9953" y="16173"/>
                    <a:pt x="19324" y="32719"/>
                    <a:pt x="29858" y="48520"/>
                  </a:cubicBezTo>
                  <a:cubicBezTo>
                    <a:pt x="31810" y="51448"/>
                    <a:pt x="35513" y="52967"/>
                    <a:pt x="37323" y="55984"/>
                  </a:cubicBezTo>
                  <a:cubicBezTo>
                    <a:pt x="39347" y="59358"/>
                    <a:pt x="39031" y="63807"/>
                    <a:pt x="41055" y="67181"/>
                  </a:cubicBezTo>
                  <a:cubicBezTo>
                    <a:pt x="49400" y="81089"/>
                    <a:pt x="48520" y="69159"/>
                    <a:pt x="48520" y="78378"/>
                  </a:cubicBezTo>
                </a:path>
              </a:pathLst>
            </a:cu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1" name="手繪多邊形 150"/>
            <p:cNvSpPr/>
            <p:nvPr/>
          </p:nvSpPr>
          <p:spPr>
            <a:xfrm flipH="1">
              <a:off x="827871" y="6772620"/>
              <a:ext cx="48546" cy="78378"/>
            </a:xfrm>
            <a:custGeom>
              <a:avLst/>
              <a:gdLst>
                <a:gd name="connsiteX0" fmla="*/ 0 w 48546"/>
                <a:gd name="connsiteY0" fmla="*/ 0 h 78378"/>
                <a:gd name="connsiteX1" fmla="*/ 29858 w 48546"/>
                <a:gd name="connsiteY1" fmla="*/ 48520 h 78378"/>
                <a:gd name="connsiteX2" fmla="*/ 37323 w 48546"/>
                <a:gd name="connsiteY2" fmla="*/ 55984 h 78378"/>
                <a:gd name="connsiteX3" fmla="*/ 41055 w 48546"/>
                <a:gd name="connsiteY3" fmla="*/ 67181 h 78378"/>
                <a:gd name="connsiteX4" fmla="*/ 48520 w 48546"/>
                <a:gd name="connsiteY4" fmla="*/ 78378 h 783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8546" h="78378">
                  <a:moveTo>
                    <a:pt x="0" y="0"/>
                  </a:moveTo>
                  <a:cubicBezTo>
                    <a:pt x="9953" y="16173"/>
                    <a:pt x="19324" y="32719"/>
                    <a:pt x="29858" y="48520"/>
                  </a:cubicBezTo>
                  <a:cubicBezTo>
                    <a:pt x="31810" y="51448"/>
                    <a:pt x="35513" y="52967"/>
                    <a:pt x="37323" y="55984"/>
                  </a:cubicBezTo>
                  <a:cubicBezTo>
                    <a:pt x="39347" y="59358"/>
                    <a:pt x="39031" y="63807"/>
                    <a:pt x="41055" y="67181"/>
                  </a:cubicBezTo>
                  <a:cubicBezTo>
                    <a:pt x="49400" y="81089"/>
                    <a:pt x="48520" y="69159"/>
                    <a:pt x="48520" y="78378"/>
                  </a:cubicBezTo>
                </a:path>
              </a:pathLst>
            </a:cu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156" name="手繪多邊形 155"/>
          <p:cNvSpPr/>
          <p:nvPr/>
        </p:nvSpPr>
        <p:spPr>
          <a:xfrm>
            <a:off x="900105" y="6792244"/>
            <a:ext cx="62407" cy="73854"/>
          </a:xfrm>
          <a:custGeom>
            <a:avLst/>
            <a:gdLst>
              <a:gd name="connsiteX0" fmla="*/ 0 w 165514"/>
              <a:gd name="connsiteY0" fmla="*/ 73261 h 204095"/>
              <a:gd name="connsiteX1" fmla="*/ 5426 w 165514"/>
              <a:gd name="connsiteY1" fmla="*/ 46127 h 204095"/>
              <a:gd name="connsiteX2" fmla="*/ 8140 w 165514"/>
              <a:gd name="connsiteY2" fmla="*/ 37987 h 204095"/>
              <a:gd name="connsiteX3" fmla="*/ 18993 w 165514"/>
              <a:gd name="connsiteY3" fmla="*/ 21707 h 204095"/>
              <a:gd name="connsiteX4" fmla="*/ 27133 w 165514"/>
              <a:gd name="connsiteY4" fmla="*/ 16280 h 204095"/>
              <a:gd name="connsiteX5" fmla="*/ 32560 w 165514"/>
              <a:gd name="connsiteY5" fmla="*/ 8140 h 204095"/>
              <a:gd name="connsiteX6" fmla="*/ 48840 w 165514"/>
              <a:gd name="connsiteY6" fmla="*/ 0 h 204095"/>
              <a:gd name="connsiteX7" fmla="*/ 86827 w 165514"/>
              <a:gd name="connsiteY7" fmla="*/ 5427 h 204095"/>
              <a:gd name="connsiteX8" fmla="*/ 97680 w 165514"/>
              <a:gd name="connsiteY8" fmla="*/ 10854 h 204095"/>
              <a:gd name="connsiteX9" fmla="*/ 108534 w 165514"/>
              <a:gd name="connsiteY9" fmla="*/ 13567 h 204095"/>
              <a:gd name="connsiteX10" fmla="*/ 124814 w 165514"/>
              <a:gd name="connsiteY10" fmla="*/ 18994 h 204095"/>
              <a:gd name="connsiteX11" fmla="*/ 130241 w 165514"/>
              <a:gd name="connsiteY11" fmla="*/ 27134 h 204095"/>
              <a:gd name="connsiteX12" fmla="*/ 138381 w 165514"/>
              <a:gd name="connsiteY12" fmla="*/ 32560 h 204095"/>
              <a:gd name="connsiteX13" fmla="*/ 141094 w 165514"/>
              <a:gd name="connsiteY13" fmla="*/ 40701 h 204095"/>
              <a:gd name="connsiteX14" fmla="*/ 146521 w 165514"/>
              <a:gd name="connsiteY14" fmla="*/ 48841 h 204095"/>
              <a:gd name="connsiteX15" fmla="*/ 143807 w 165514"/>
              <a:gd name="connsiteY15" fmla="*/ 81401 h 204095"/>
              <a:gd name="connsiteX16" fmla="*/ 141094 w 165514"/>
              <a:gd name="connsiteY16" fmla="*/ 89541 h 204095"/>
              <a:gd name="connsiteX17" fmla="*/ 124814 w 165514"/>
              <a:gd name="connsiteY17" fmla="*/ 108534 h 204095"/>
              <a:gd name="connsiteX18" fmla="*/ 116674 w 165514"/>
              <a:gd name="connsiteY18" fmla="*/ 113961 h 204095"/>
              <a:gd name="connsiteX19" fmla="*/ 108534 w 165514"/>
              <a:gd name="connsiteY19" fmla="*/ 122101 h 204095"/>
              <a:gd name="connsiteX20" fmla="*/ 97680 w 165514"/>
              <a:gd name="connsiteY20" fmla="*/ 127528 h 204095"/>
              <a:gd name="connsiteX21" fmla="*/ 73260 w 165514"/>
              <a:gd name="connsiteY21" fmla="*/ 146521 h 204095"/>
              <a:gd name="connsiteX22" fmla="*/ 56980 w 165514"/>
              <a:gd name="connsiteY22" fmla="*/ 160088 h 204095"/>
              <a:gd name="connsiteX23" fmla="*/ 48840 w 165514"/>
              <a:gd name="connsiteY23" fmla="*/ 168228 h 204095"/>
              <a:gd name="connsiteX24" fmla="*/ 37987 w 165514"/>
              <a:gd name="connsiteY24" fmla="*/ 173655 h 204095"/>
              <a:gd name="connsiteX25" fmla="*/ 21706 w 165514"/>
              <a:gd name="connsiteY25" fmla="*/ 189935 h 204095"/>
              <a:gd name="connsiteX26" fmla="*/ 81400 w 165514"/>
              <a:gd name="connsiteY26" fmla="*/ 198075 h 204095"/>
              <a:gd name="connsiteX27" fmla="*/ 113960 w 165514"/>
              <a:gd name="connsiteY27" fmla="*/ 200788 h 204095"/>
              <a:gd name="connsiteX28" fmla="*/ 165514 w 165514"/>
              <a:gd name="connsiteY28" fmla="*/ 203502 h 204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65514" h="204095">
                <a:moveTo>
                  <a:pt x="0" y="73261"/>
                </a:moveTo>
                <a:cubicBezTo>
                  <a:pt x="2130" y="60477"/>
                  <a:pt x="2189" y="57455"/>
                  <a:pt x="5426" y="46127"/>
                </a:cubicBezTo>
                <a:cubicBezTo>
                  <a:pt x="6212" y="43377"/>
                  <a:pt x="6751" y="40487"/>
                  <a:pt x="8140" y="37987"/>
                </a:cubicBezTo>
                <a:cubicBezTo>
                  <a:pt x="11307" y="32286"/>
                  <a:pt x="13566" y="25325"/>
                  <a:pt x="18993" y="21707"/>
                </a:cubicBezTo>
                <a:lnTo>
                  <a:pt x="27133" y="16280"/>
                </a:lnTo>
                <a:cubicBezTo>
                  <a:pt x="28942" y="13567"/>
                  <a:pt x="30254" y="10446"/>
                  <a:pt x="32560" y="8140"/>
                </a:cubicBezTo>
                <a:cubicBezTo>
                  <a:pt x="37819" y="2882"/>
                  <a:pt x="42221" y="2207"/>
                  <a:pt x="48840" y="0"/>
                </a:cubicBezTo>
                <a:cubicBezTo>
                  <a:pt x="64169" y="1394"/>
                  <a:pt x="74181" y="7"/>
                  <a:pt x="86827" y="5427"/>
                </a:cubicBezTo>
                <a:cubicBezTo>
                  <a:pt x="90545" y="7020"/>
                  <a:pt x="93893" y="9434"/>
                  <a:pt x="97680" y="10854"/>
                </a:cubicBezTo>
                <a:cubicBezTo>
                  <a:pt x="101172" y="12163"/>
                  <a:pt x="104962" y="12495"/>
                  <a:pt x="108534" y="13567"/>
                </a:cubicBezTo>
                <a:cubicBezTo>
                  <a:pt x="114013" y="15211"/>
                  <a:pt x="124814" y="18994"/>
                  <a:pt x="124814" y="18994"/>
                </a:cubicBezTo>
                <a:cubicBezTo>
                  <a:pt x="126623" y="21707"/>
                  <a:pt x="127935" y="24828"/>
                  <a:pt x="130241" y="27134"/>
                </a:cubicBezTo>
                <a:cubicBezTo>
                  <a:pt x="132547" y="29440"/>
                  <a:pt x="136344" y="30014"/>
                  <a:pt x="138381" y="32560"/>
                </a:cubicBezTo>
                <a:cubicBezTo>
                  <a:pt x="140168" y="34794"/>
                  <a:pt x="139815" y="38143"/>
                  <a:pt x="141094" y="40701"/>
                </a:cubicBezTo>
                <a:cubicBezTo>
                  <a:pt x="142552" y="43618"/>
                  <a:pt x="144712" y="46128"/>
                  <a:pt x="146521" y="48841"/>
                </a:cubicBezTo>
                <a:cubicBezTo>
                  <a:pt x="145616" y="59694"/>
                  <a:pt x="145246" y="70606"/>
                  <a:pt x="143807" y="81401"/>
                </a:cubicBezTo>
                <a:cubicBezTo>
                  <a:pt x="143429" y="84236"/>
                  <a:pt x="142373" y="86983"/>
                  <a:pt x="141094" y="89541"/>
                </a:cubicBezTo>
                <a:cubicBezTo>
                  <a:pt x="137494" y="96741"/>
                  <a:pt x="130654" y="103528"/>
                  <a:pt x="124814" y="108534"/>
                </a:cubicBezTo>
                <a:cubicBezTo>
                  <a:pt x="122338" y="110656"/>
                  <a:pt x="119179" y="111873"/>
                  <a:pt x="116674" y="113961"/>
                </a:cubicBezTo>
                <a:cubicBezTo>
                  <a:pt x="113726" y="116418"/>
                  <a:pt x="111656" y="119871"/>
                  <a:pt x="108534" y="122101"/>
                </a:cubicBezTo>
                <a:cubicBezTo>
                  <a:pt x="105242" y="124452"/>
                  <a:pt x="100839" y="125001"/>
                  <a:pt x="97680" y="127528"/>
                </a:cubicBezTo>
                <a:cubicBezTo>
                  <a:pt x="71534" y="148445"/>
                  <a:pt x="91604" y="140407"/>
                  <a:pt x="73260" y="146521"/>
                </a:cubicBezTo>
                <a:cubicBezTo>
                  <a:pt x="49479" y="170302"/>
                  <a:pt x="79645" y="141200"/>
                  <a:pt x="56980" y="160088"/>
                </a:cubicBezTo>
                <a:cubicBezTo>
                  <a:pt x="54032" y="162545"/>
                  <a:pt x="51962" y="165998"/>
                  <a:pt x="48840" y="168228"/>
                </a:cubicBezTo>
                <a:cubicBezTo>
                  <a:pt x="45549" y="170579"/>
                  <a:pt x="41145" y="171128"/>
                  <a:pt x="37987" y="173655"/>
                </a:cubicBezTo>
                <a:cubicBezTo>
                  <a:pt x="31994" y="178449"/>
                  <a:pt x="21706" y="189935"/>
                  <a:pt x="21706" y="189935"/>
                </a:cubicBezTo>
                <a:cubicBezTo>
                  <a:pt x="50067" y="201280"/>
                  <a:pt x="28849" y="194451"/>
                  <a:pt x="81400" y="198075"/>
                </a:cubicBezTo>
                <a:cubicBezTo>
                  <a:pt x="92265" y="198824"/>
                  <a:pt x="103107" y="199884"/>
                  <a:pt x="113960" y="200788"/>
                </a:cubicBezTo>
                <a:cubicBezTo>
                  <a:pt x="139943" y="205986"/>
                  <a:pt x="122915" y="203502"/>
                  <a:pt x="165514" y="203502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7" name="文字方塊 156"/>
          <p:cNvSpPr txBox="1"/>
          <p:nvPr/>
        </p:nvSpPr>
        <p:spPr>
          <a:xfrm>
            <a:off x="5325766" y="9584276"/>
            <a:ext cx="1890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2021.1.22</a:t>
            </a:r>
            <a:r>
              <a:rPr lang="zh-TW" altLang="en-US" dirty="0" smtClean="0">
                <a:ea typeface="華康黑體 Std W7" panose="020B0700000000000000"/>
              </a:rPr>
              <a:t>製表</a:t>
            </a:r>
            <a:endParaRPr lang="zh-TW" altLang="en-US" dirty="0">
              <a:ea typeface="華康黑體 Std W7" panose="020B0700000000000000"/>
            </a:endParaRPr>
          </a:p>
        </p:txBody>
      </p:sp>
    </p:spTree>
    <p:extLst>
      <p:ext uri="{BB962C8B-B14F-4D97-AF65-F5344CB8AC3E}">
        <p14:creationId xmlns:p14="http://schemas.microsoft.com/office/powerpoint/2010/main" val="1385229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284921" y="324563"/>
            <a:ext cx="6284843" cy="9072000"/>
          </a:xfrm>
          <a:prstGeom prst="roundRect">
            <a:avLst>
              <a:gd name="adj" fmla="val 11606"/>
            </a:avLst>
          </a:prstGeom>
          <a:noFill/>
          <a:ln w="571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5" name="群組 4"/>
          <p:cNvGrpSpPr/>
          <p:nvPr/>
        </p:nvGrpSpPr>
        <p:grpSpPr>
          <a:xfrm>
            <a:off x="2659105" y="9455153"/>
            <a:ext cx="1539790" cy="315417"/>
            <a:chOff x="2826643" y="9452694"/>
            <a:chExt cx="1539790" cy="315417"/>
          </a:xfrm>
        </p:grpSpPr>
        <p:pic>
          <p:nvPicPr>
            <p:cNvPr id="6" name="圖片 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2102"/>
            <a:stretch/>
          </p:blipFill>
          <p:spPr>
            <a:xfrm>
              <a:off x="2826643" y="9470604"/>
              <a:ext cx="589861" cy="297507"/>
            </a:xfrm>
            <a:prstGeom prst="rect">
              <a:avLst/>
            </a:prstGeom>
          </p:spPr>
        </p:pic>
        <p:pic>
          <p:nvPicPr>
            <p:cNvPr id="7" name="圖片 6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1884"/>
            <a:stretch/>
          </p:blipFill>
          <p:spPr>
            <a:xfrm>
              <a:off x="3416504" y="9452694"/>
              <a:ext cx="949929" cy="315417"/>
            </a:xfrm>
            <a:prstGeom prst="rect">
              <a:avLst/>
            </a:prstGeom>
          </p:spPr>
        </p:pic>
      </p:grpSp>
      <p:sp>
        <p:nvSpPr>
          <p:cNvPr id="9" name="文字方塊 8"/>
          <p:cNvSpPr txBox="1"/>
          <p:nvPr/>
        </p:nvSpPr>
        <p:spPr>
          <a:xfrm>
            <a:off x="649154" y="6303149"/>
            <a:ext cx="5711869" cy="2441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※</a:t>
            </a:r>
            <a:r>
              <a:rPr lang="zh-TW" altLang="en-US" sz="1600" b="1" dirty="0" smtClean="0">
                <a:latin typeface="華康黑體 Std W7"/>
                <a:ea typeface="微軟正黑體" panose="020B0604030504040204" pitchFamily="34" charset="-120"/>
              </a:rPr>
              <a:t>風險評估</a:t>
            </a:r>
            <a:r>
              <a:rPr lang="zh-TW" altLang="en-US" sz="1600" b="1" dirty="0">
                <a:latin typeface="華康黑體 Std W7"/>
                <a:ea typeface="微軟正黑體" panose="020B0604030504040204" pitchFamily="34" charset="-120"/>
              </a:rPr>
              <a:t>六大指標</a:t>
            </a:r>
            <a:r>
              <a:rPr lang="zh-TW" altLang="en-US" sz="1600" dirty="0" smtClean="0">
                <a:latin typeface="華康黑體 Std W7"/>
                <a:ea typeface="微軟正黑體" panose="020B0604030504040204" pitchFamily="34" charset="-120"/>
              </a:rPr>
              <a:t>：</a:t>
            </a:r>
            <a:endParaRPr lang="en-US" altLang="zh-TW" sz="1600" dirty="0">
              <a:latin typeface="華康黑體 Std W7"/>
              <a:ea typeface="微軟正黑體" panose="020B0604030504040204" pitchFamily="34" charset="-120"/>
            </a:endParaRPr>
          </a:p>
          <a:p>
            <a:r>
              <a:rPr lang="zh-TW" altLang="en-US" sz="1600" dirty="0">
                <a:ea typeface="微軟正黑體" panose="020B0604030504040204" pitchFamily="34" charset="-120"/>
              </a:rPr>
              <a:t> </a:t>
            </a:r>
            <a:r>
              <a:rPr lang="zh-TW" altLang="en-US" sz="1600" dirty="0" smtClean="0">
                <a:ea typeface="微軟正黑體" panose="020B0604030504040204" pitchFamily="34" charset="-120"/>
              </a:rPr>
              <a:t>    </a:t>
            </a:r>
            <a:r>
              <a:rPr lang="en-US" altLang="zh-TW" sz="1600" dirty="0" smtClean="0">
                <a:ea typeface="微軟正黑體" panose="020B0604030504040204" pitchFamily="34" charset="-120"/>
              </a:rPr>
              <a:t>1</a:t>
            </a:r>
            <a:r>
              <a:rPr lang="en-US" altLang="zh-TW" sz="1600" dirty="0">
                <a:ea typeface="微軟正黑體" panose="020B0604030504040204" pitchFamily="34" charset="-120"/>
              </a:rPr>
              <a:t>.</a:t>
            </a:r>
            <a:r>
              <a:rPr lang="zh-TW" altLang="en-US" sz="1600" dirty="0">
                <a:latin typeface="華康黑體 Std W7"/>
                <a:ea typeface="微軟正黑體" panose="020B0604030504040204" pitchFamily="34" charset="-120"/>
              </a:rPr>
              <a:t>能否事先掌握參加者</a:t>
            </a:r>
            <a:r>
              <a:rPr lang="zh-TW" altLang="en-US" sz="1600" dirty="0" smtClean="0">
                <a:latin typeface="華康黑體 Std W7"/>
                <a:ea typeface="微軟正黑體" panose="020B0604030504040204" pitchFamily="34" charset="-120"/>
              </a:rPr>
              <a:t>資訊</a:t>
            </a:r>
            <a:endParaRPr lang="en-US" altLang="zh-TW" sz="1600" dirty="0" smtClean="0">
              <a:latin typeface="華康黑體 Std W7"/>
              <a:ea typeface="微軟正黑體" panose="020B0604030504040204" pitchFamily="34" charset="-120"/>
            </a:endParaRPr>
          </a:p>
          <a:p>
            <a:r>
              <a:rPr lang="zh-TW" altLang="en-US" sz="1600" dirty="0">
                <a:ea typeface="微軟正黑體" panose="020B0604030504040204" pitchFamily="34" charset="-120"/>
              </a:rPr>
              <a:t> </a:t>
            </a:r>
            <a:r>
              <a:rPr lang="zh-TW" altLang="en-US" sz="1600" dirty="0" smtClean="0">
                <a:ea typeface="微軟正黑體" panose="020B0604030504040204" pitchFamily="34" charset="-120"/>
              </a:rPr>
              <a:t>    </a:t>
            </a:r>
            <a:r>
              <a:rPr lang="en-US" altLang="zh-TW" sz="1600" dirty="0" smtClean="0">
                <a:ea typeface="微軟正黑體" panose="020B0604030504040204" pitchFamily="34" charset="-120"/>
              </a:rPr>
              <a:t>2</a:t>
            </a:r>
            <a:r>
              <a:rPr lang="en-US" altLang="zh-TW" sz="1600" dirty="0">
                <a:ea typeface="微軟正黑體" panose="020B0604030504040204" pitchFamily="34" charset="-120"/>
              </a:rPr>
              <a:t>.</a:t>
            </a:r>
            <a:r>
              <a:rPr lang="zh-TW" altLang="en-US" sz="1600" dirty="0">
                <a:latin typeface="華康黑體 Std W7"/>
                <a:ea typeface="微軟正黑體" panose="020B0604030504040204" pitchFamily="34" charset="-120"/>
              </a:rPr>
              <a:t>活動空間之通風換氣情況</a:t>
            </a:r>
            <a:endParaRPr lang="en-US" altLang="zh-TW" sz="1600" dirty="0">
              <a:latin typeface="華康黑體 Std W7"/>
              <a:ea typeface="微軟正黑體" panose="020B0604030504040204" pitchFamily="34" charset="-120"/>
            </a:endParaRPr>
          </a:p>
          <a:p>
            <a:r>
              <a:rPr lang="zh-TW" altLang="en-US" sz="1600" dirty="0" smtClean="0">
                <a:latin typeface="華康黑體 Std W7"/>
                <a:ea typeface="微軟正黑體" panose="020B0604030504040204" pitchFamily="34" charset="-120"/>
              </a:rPr>
              <a:t>    </a:t>
            </a:r>
            <a:r>
              <a:rPr lang="zh-TW" altLang="en-US" sz="1600" dirty="0" smtClean="0">
                <a:latin typeface="華康黑體 Std W7"/>
                <a:ea typeface="微軟正黑體" panose="020B0604030504040204" pitchFamily="34" charset="-120"/>
              </a:rPr>
              <a:t>  </a:t>
            </a:r>
            <a:r>
              <a:rPr lang="en-US" altLang="zh-TW" sz="1600" dirty="0">
                <a:ea typeface="微軟正黑體" panose="020B0604030504040204" pitchFamily="34" charset="-120"/>
              </a:rPr>
              <a:t>3</a:t>
            </a:r>
            <a:r>
              <a:rPr lang="en-US" altLang="zh-TW" sz="1600" dirty="0">
                <a:ea typeface="微軟正黑體" panose="020B0604030504040204" pitchFamily="34" charset="-120"/>
              </a:rPr>
              <a:t>.</a:t>
            </a:r>
            <a:r>
              <a:rPr lang="zh-TW" altLang="en-US" sz="1600" dirty="0">
                <a:latin typeface="華康黑體 Std W7"/>
                <a:ea typeface="微軟正黑體" panose="020B0604030504040204" pitchFamily="34" charset="-120"/>
              </a:rPr>
              <a:t>活動參加者之間的距離</a:t>
            </a:r>
            <a:endParaRPr lang="en-US" altLang="zh-TW" sz="1600" dirty="0">
              <a:latin typeface="華康黑體 Std W7"/>
              <a:ea typeface="微軟正黑體" panose="020B0604030504040204" pitchFamily="34" charset="-120"/>
            </a:endParaRPr>
          </a:p>
          <a:p>
            <a:r>
              <a:rPr lang="zh-TW" altLang="en-US" sz="1600" dirty="0" smtClean="0">
                <a:latin typeface="華康黑體 Std W7"/>
                <a:ea typeface="微軟正黑體" panose="020B0604030504040204" pitchFamily="34" charset="-120"/>
              </a:rPr>
              <a:t>   </a:t>
            </a:r>
            <a:r>
              <a:rPr lang="zh-TW" altLang="en-US" sz="1600" dirty="0" smtClean="0">
                <a:latin typeface="華康黑體 Std W7"/>
                <a:ea typeface="微軟正黑體" panose="020B0604030504040204" pitchFamily="34" charset="-120"/>
              </a:rPr>
              <a:t>   </a:t>
            </a:r>
            <a:r>
              <a:rPr lang="en-US" altLang="zh-TW" sz="1600" dirty="0">
                <a:ea typeface="微軟正黑體" panose="020B0604030504040204" pitchFamily="34" charset="-120"/>
              </a:rPr>
              <a:t>4</a:t>
            </a:r>
            <a:r>
              <a:rPr lang="en-US" altLang="zh-TW" sz="1600" dirty="0">
                <a:ea typeface="微軟正黑體" panose="020B0604030504040204" pitchFamily="34" charset="-120"/>
              </a:rPr>
              <a:t>.</a:t>
            </a:r>
            <a:r>
              <a:rPr lang="zh-TW" altLang="en-US" sz="1600" dirty="0">
                <a:latin typeface="華康黑體 Std W7"/>
                <a:ea typeface="微軟正黑體" panose="020B0604030504040204" pitchFamily="34" charset="-120"/>
              </a:rPr>
              <a:t>活動期間參加者為固定位置或不固定位置</a:t>
            </a:r>
            <a:endParaRPr lang="en-US" altLang="zh-TW" sz="1600" dirty="0">
              <a:latin typeface="華康黑體 Std W7"/>
              <a:ea typeface="微軟正黑體" panose="020B0604030504040204" pitchFamily="34" charset="-120"/>
            </a:endParaRPr>
          </a:p>
          <a:p>
            <a:r>
              <a:rPr lang="zh-TW" altLang="en-US" sz="1600" dirty="0" smtClean="0">
                <a:latin typeface="華康黑體 Std W7"/>
                <a:ea typeface="微軟正黑體" panose="020B0604030504040204" pitchFamily="34" charset="-120"/>
              </a:rPr>
              <a:t>   </a:t>
            </a:r>
            <a:r>
              <a:rPr lang="zh-TW" altLang="en-US" sz="1600" dirty="0" smtClean="0">
                <a:latin typeface="華康黑體 Std W7"/>
                <a:ea typeface="微軟正黑體" panose="020B0604030504040204" pitchFamily="34" charset="-120"/>
              </a:rPr>
              <a:t>   </a:t>
            </a:r>
            <a:r>
              <a:rPr lang="en-US" altLang="zh-TW" sz="1600" dirty="0">
                <a:ea typeface="微軟正黑體" panose="020B0604030504040204" pitchFamily="34" charset="-120"/>
              </a:rPr>
              <a:t>5.</a:t>
            </a:r>
            <a:r>
              <a:rPr lang="zh-TW" altLang="en-US" sz="1600" dirty="0">
                <a:latin typeface="華康黑體 Std W7"/>
                <a:ea typeface="微軟正黑體" panose="020B0604030504040204" pitchFamily="34" charset="-120"/>
              </a:rPr>
              <a:t>活動持續</a:t>
            </a:r>
            <a:r>
              <a:rPr lang="zh-TW" altLang="en-US" sz="1600" dirty="0" smtClean="0">
                <a:latin typeface="華康黑體 Std W7"/>
                <a:ea typeface="微軟正黑體" panose="020B0604030504040204" pitchFamily="34" charset="-120"/>
              </a:rPr>
              <a:t>時間</a:t>
            </a:r>
            <a:endParaRPr lang="en-US" altLang="zh-TW" sz="1600" dirty="0">
              <a:latin typeface="華康黑體 Std W7"/>
              <a:ea typeface="微軟正黑體" panose="020B0604030504040204" pitchFamily="34" charset="-120"/>
            </a:endParaRPr>
          </a:p>
          <a:p>
            <a:r>
              <a:rPr lang="zh-TW" altLang="en-US" sz="1600" dirty="0" smtClean="0">
                <a:latin typeface="華康黑體 Std W7"/>
                <a:ea typeface="微軟正黑體" panose="020B0604030504040204" pitchFamily="34" charset="-120"/>
              </a:rPr>
              <a:t>    </a:t>
            </a:r>
            <a:r>
              <a:rPr lang="zh-TW" altLang="en-US" sz="1600" dirty="0" smtClean="0">
                <a:latin typeface="華康黑體 Std W7"/>
                <a:ea typeface="微軟正黑體" panose="020B0604030504040204" pitchFamily="34" charset="-120"/>
              </a:rPr>
              <a:t>  </a:t>
            </a:r>
            <a:r>
              <a:rPr lang="en-US" altLang="zh-TW" sz="1600" dirty="0">
                <a:ea typeface="微軟正黑體" panose="020B0604030504040204" pitchFamily="34" charset="-120"/>
              </a:rPr>
              <a:t>6</a:t>
            </a:r>
            <a:r>
              <a:rPr lang="en-US" altLang="zh-TW" sz="1600" dirty="0">
                <a:ea typeface="微軟正黑體" panose="020B0604030504040204" pitchFamily="34" charset="-120"/>
              </a:rPr>
              <a:t>.</a:t>
            </a:r>
            <a:r>
              <a:rPr lang="zh-TW" altLang="en-US" sz="1600" dirty="0">
                <a:latin typeface="華康黑體 Std W7"/>
                <a:ea typeface="微軟正黑體" panose="020B0604030504040204" pitchFamily="34" charset="-120"/>
              </a:rPr>
              <a:t>活動期間可否落實手部衛生及配戴</a:t>
            </a:r>
            <a:r>
              <a:rPr lang="zh-TW" altLang="en-US" sz="1600" dirty="0" smtClean="0">
                <a:latin typeface="華康黑體 Std W7"/>
                <a:ea typeface="微軟正黑體" panose="020B0604030504040204" pitchFamily="34" charset="-120"/>
              </a:rPr>
              <a:t>口罩</a:t>
            </a:r>
            <a:endParaRPr lang="en-US" altLang="zh-TW" sz="1600" dirty="0" smtClean="0">
              <a:latin typeface="華康黑體 Std W7"/>
              <a:ea typeface="微軟正黑體" panose="020B0604030504040204" pitchFamily="34" charset="-120"/>
            </a:endParaRPr>
          </a:p>
          <a:p>
            <a:pPr>
              <a:lnSpc>
                <a:spcPts val="800"/>
              </a:lnSpc>
            </a:pPr>
            <a:endParaRPr lang="en-US" altLang="zh-TW" sz="800" dirty="0" smtClean="0">
              <a:latin typeface="華康黑體 Std W7"/>
              <a:ea typeface="微軟正黑體" panose="020B0604030504040204" pitchFamily="34" charset="-120"/>
            </a:endParaRPr>
          </a:p>
          <a:p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※</a:t>
            </a:r>
            <a:r>
              <a:rPr lang="zh-TW" altLang="en-US" sz="1600" dirty="0" smtClean="0">
                <a:latin typeface="華康黑體 Std W7"/>
                <a:ea typeface="微軟正黑體" panose="020B0604030504040204" pitchFamily="34" charset="-120"/>
              </a:rPr>
              <a:t>詳細</a:t>
            </a:r>
            <a:r>
              <a:rPr lang="zh-TW" altLang="en-US" sz="1600" dirty="0" smtClean="0">
                <a:latin typeface="華康黑體 Std W7"/>
                <a:ea typeface="微軟正黑體" panose="020B0604030504040204" pitchFamily="34" charset="-120"/>
              </a:rPr>
              <a:t>內容，可參考「</a:t>
            </a:r>
            <a:r>
              <a:rPr lang="en-US" altLang="zh-TW" sz="1600" b="1" dirty="0" smtClean="0"/>
              <a:t>『</a:t>
            </a:r>
            <a:r>
              <a:rPr lang="en-US" altLang="zh-TW" sz="1600" b="1" dirty="0">
                <a:ea typeface="微軟正黑體" panose="020B0604030504040204" pitchFamily="34" charset="-120"/>
              </a:rPr>
              <a:t>COVID-19</a:t>
            </a:r>
            <a:r>
              <a:rPr lang="en-US" altLang="zh-TW" sz="1600" b="1" dirty="0"/>
              <a:t>(</a:t>
            </a:r>
            <a:r>
              <a:rPr lang="zh-TW" altLang="en-US" sz="1600" b="1" dirty="0"/>
              <a:t>武漢肺炎</a:t>
            </a:r>
            <a:r>
              <a:rPr lang="en-US" altLang="zh-TW" sz="1600" b="1" dirty="0" smtClean="0"/>
              <a:t>)』</a:t>
            </a:r>
            <a:r>
              <a:rPr lang="zh-TW" altLang="en-US" sz="1600" b="1" dirty="0" smtClean="0"/>
              <a:t>因應</a:t>
            </a:r>
            <a:r>
              <a:rPr lang="zh-TW" altLang="en-US" sz="1600" b="1" dirty="0"/>
              <a:t>指引： </a:t>
            </a:r>
            <a:r>
              <a:rPr lang="zh-TW" altLang="en-US" sz="1600" b="1" dirty="0" smtClean="0"/>
              <a:t>公</a:t>
            </a:r>
            <a:endParaRPr lang="en-US" altLang="zh-TW" sz="1600" b="1" dirty="0" smtClean="0"/>
          </a:p>
          <a:p>
            <a:r>
              <a:rPr lang="zh-TW" altLang="en-US" sz="1600" b="1" dirty="0"/>
              <a:t> </a:t>
            </a:r>
            <a:r>
              <a:rPr lang="zh-TW" altLang="en-US" sz="1600" b="1" dirty="0" smtClean="0"/>
              <a:t>   眾</a:t>
            </a:r>
            <a:r>
              <a:rPr lang="zh-TW" altLang="en-US" sz="1600" b="1" dirty="0"/>
              <a:t>集會</a:t>
            </a:r>
            <a:r>
              <a:rPr lang="zh-TW" altLang="en-US" sz="1600" dirty="0" smtClean="0">
                <a:latin typeface="華康黑體 Std W7"/>
                <a:ea typeface="微軟正黑體" panose="020B0604030504040204" pitchFamily="34" charset="-120"/>
              </a:rPr>
              <a:t>」</a:t>
            </a:r>
            <a:endParaRPr lang="zh-TW" altLang="en-US" sz="1600" dirty="0">
              <a:latin typeface="華康黑體 Std W7"/>
              <a:ea typeface="微軟正黑體" panose="020B0604030504040204" pitchFamily="34" charset="-120"/>
            </a:endParaRPr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73"/>
          <a:stretch/>
        </p:blipFill>
        <p:spPr>
          <a:xfrm>
            <a:off x="1411045" y="465037"/>
            <a:ext cx="4188089" cy="5697638"/>
          </a:xfrm>
          <a:prstGeom prst="rect">
            <a:avLst/>
          </a:prstGeom>
        </p:spPr>
      </p:pic>
      <p:sp>
        <p:nvSpPr>
          <p:cNvPr id="8" name="文字方塊 7"/>
          <p:cNvSpPr txBox="1"/>
          <p:nvPr/>
        </p:nvSpPr>
        <p:spPr>
          <a:xfrm>
            <a:off x="5325766" y="9584276"/>
            <a:ext cx="1890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2021.1.22</a:t>
            </a:r>
            <a:r>
              <a:rPr lang="zh-TW" altLang="en-US" dirty="0" smtClean="0">
                <a:ea typeface="華康黑體 Std W7" panose="020B0700000000000000"/>
              </a:rPr>
              <a:t>製表</a:t>
            </a:r>
            <a:endParaRPr lang="zh-TW" altLang="en-US" dirty="0">
              <a:ea typeface="華康黑體 Std W7" panose="020B0700000000000000"/>
            </a:endParaRPr>
          </a:p>
        </p:txBody>
      </p:sp>
    </p:spTree>
    <p:extLst>
      <p:ext uri="{BB962C8B-B14F-4D97-AF65-F5344CB8AC3E}">
        <p14:creationId xmlns:p14="http://schemas.microsoft.com/office/powerpoint/2010/main" val="2993366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8332" y="0"/>
            <a:ext cx="6643171" cy="1025611"/>
          </a:xfrm>
        </p:spPr>
        <p:txBody>
          <a:bodyPr>
            <a:normAutofit/>
          </a:bodyPr>
          <a:lstStyle/>
          <a:p>
            <a:pPr algn="ctr"/>
            <a:r>
              <a:rPr lang="zh-TW" altLang="zh-TW" sz="1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新北市政府</a:t>
            </a:r>
            <a:r>
              <a:rPr lang="zh-TW" altLang="zh-TW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因應「</a:t>
            </a:r>
            <a:r>
              <a:rPr lang="zh-TW" altLang="zh-TW" sz="1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嚴重特殊傳染性肺炎」疫情整備情形檢核表</a:t>
            </a:r>
            <a:br>
              <a:rPr lang="zh-TW" altLang="zh-TW" sz="1800" b="1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（社區適用參考</a:t>
            </a:r>
            <a:r>
              <a:rPr lang="zh-TW" altLang="zh-TW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18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1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9" name="內容版面配置區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5072412"/>
              </p:ext>
            </p:extLst>
          </p:nvPr>
        </p:nvGraphicFramePr>
        <p:xfrm>
          <a:off x="136675" y="1251283"/>
          <a:ext cx="6586483" cy="73548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34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438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24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24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43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2390"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1400" b="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項次</a:t>
                      </a:r>
                      <a:endParaRPr lang="zh-TW" altLang="en-US" sz="1400" b="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1400" b="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檢查項目</a:t>
                      </a:r>
                      <a:endParaRPr lang="zh-TW" altLang="en-US" sz="1400" b="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zh-TW" altLang="en-US" sz="1350" b="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自主檢查</a:t>
                      </a:r>
                      <a:endParaRPr lang="zh-TW" altLang="en-US" sz="1350" b="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1400" b="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備註</a:t>
                      </a:r>
                      <a:endParaRPr lang="zh-TW" altLang="en-US" sz="1400" b="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354">
                <a:tc v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是</a:t>
                      </a:r>
                      <a:endParaRPr lang="zh-TW" altLang="en-US" sz="1400" b="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否</a:t>
                      </a:r>
                      <a:endParaRPr lang="zh-TW" altLang="en-US" sz="1400" b="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zh-TW" altLang="en-US" sz="13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zh-TW" sz="14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指定專人隨時接收及公告嚴重特殊傳染性肺炎疫情相關資訊。</a:t>
                      </a:r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140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zh-TW" altLang="en-US" sz="13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zh-TW" sz="14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確實掌握物管服務人員旅遊史、接觸史及其健康狀況。</a:t>
                      </a:r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140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2-1</a:t>
                      </a:r>
                      <a:endParaRPr lang="zh-TW" altLang="en-US" sz="13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zh-TW" sz="14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物管服務人員每日量測體溫並記錄體溫。</a:t>
                      </a:r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140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0297">
                <a:tc rowSpan="4">
                  <a:txBody>
                    <a:bodyPr/>
                    <a:lstStyle/>
                    <a:p>
                      <a:pPr algn="ctr"/>
                      <a:r>
                        <a:rPr lang="en-US" altLang="zh-TW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zh-TW" altLang="en-US" sz="13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r>
                        <a:rPr lang="zh-TW" altLang="zh-TW" sz="14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已加強宣導住戶及物管服務人員做必要之防護工作：</a:t>
                      </a:r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可填寫完成日期或預計完成日期</a:t>
                      </a:r>
                      <a:endParaRPr lang="zh-TW" altLang="en-US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zh-TW" sz="14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管委會會議</a:t>
                      </a:r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14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區分所有權人會議</a:t>
                      </a:r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0297">
                <a:tc vMerge="1"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zh-TW" sz="14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其他（如張貼海報於公佈欄、社區群組、新北二代智慧社區</a:t>
                      </a:r>
                      <a:r>
                        <a:rPr lang="en-US" altLang="zh-TW" sz="14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APP </a:t>
                      </a:r>
                      <a:r>
                        <a:rPr lang="en-US" altLang="zh-TW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2.0</a:t>
                      </a:r>
                      <a:r>
                        <a:rPr lang="en-US" altLang="zh-TW" sz="14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……</a:t>
                      </a:r>
                      <a:r>
                        <a:rPr lang="zh-TW" altLang="zh-TW" sz="14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等）</a:t>
                      </a:r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zh-TW" altLang="en-US" sz="13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zh-TW" sz="14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已備妥防疫物資：口罩、耳</a:t>
                      </a:r>
                      <a:r>
                        <a:rPr lang="en-US" altLang="zh-TW" sz="14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(</a:t>
                      </a:r>
                      <a:r>
                        <a:rPr lang="zh-TW" altLang="zh-TW" sz="14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額</a:t>
                      </a:r>
                      <a:r>
                        <a:rPr lang="en-US" altLang="zh-TW" sz="14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  <a:r>
                        <a:rPr lang="zh-TW" altLang="zh-TW" sz="14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溫槍及其他（如酒精、環境消毒用品等）。</a:t>
                      </a:r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20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可填寫數量</a:t>
                      </a:r>
                      <a:endParaRPr lang="zh-TW" altLang="en-US" sz="120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zh-TW" altLang="en-US" sz="13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zh-TW" sz="14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供應足夠洗手設施，洗手臺備有肥皂、洗手乳</a:t>
                      </a:r>
                      <a:r>
                        <a:rPr lang="en-US" altLang="zh-TW" sz="14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……</a:t>
                      </a:r>
                      <a:r>
                        <a:rPr lang="zh-TW" altLang="zh-TW" sz="14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等清潔用品。</a:t>
                      </a:r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40000">
                <a:tc rowSpan="5">
                  <a:txBody>
                    <a:bodyPr/>
                    <a:lstStyle/>
                    <a:p>
                      <a:pPr algn="ctr"/>
                      <a:r>
                        <a:rPr lang="en-US" altLang="zh-TW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zh-TW" altLang="en-US" sz="13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r>
                        <a:rPr lang="zh-TW" altLang="zh-TW" sz="14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每天至少對住戶經常接觸的物品表面消毒</a:t>
                      </a:r>
                      <a:r>
                        <a:rPr lang="en-US" altLang="zh-TW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zh-TW" altLang="zh-TW" sz="14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次，執行清潔消毒時應配戴口罩及手套</a:t>
                      </a:r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200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可填寫清潔時間點或頻率</a:t>
                      </a:r>
                      <a:endParaRPr lang="zh-TW" altLang="en-US" sz="120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zh-TW" sz="14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公共區域的門把、桌面</a:t>
                      </a:r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140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zh-TW" sz="14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電梯面板</a:t>
                      </a:r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zh-TW" sz="14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公共設施、公共用品</a:t>
                      </a:r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140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zh-TW" sz="14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其他：</a:t>
                      </a:r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140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3029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zh-TW" altLang="en-US" sz="13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zh-TW" sz="1400" kern="12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是否訂定社區訪客之相關防疫措施。</a:t>
                      </a:r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140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140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10" name="標題 1"/>
          <p:cNvSpPr txBox="1">
            <a:spLocks/>
          </p:cNvSpPr>
          <p:nvPr/>
        </p:nvSpPr>
        <p:spPr>
          <a:xfrm>
            <a:off x="154834" y="8973085"/>
            <a:ext cx="6881047" cy="932916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※</a:t>
            </a:r>
            <a:r>
              <a:rPr lang="zh-TW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備註</a:t>
            </a:r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最新疫情等相關資訊，請參閱衛生福利部疾病管制署署首頁</a:t>
            </a:r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200" u="sng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https://www.cdc.gov.tw/</a:t>
            </a:r>
            <a:r>
              <a:rPr lang="zh-TW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※</a:t>
            </a:r>
            <a:r>
              <a:rPr lang="zh-TW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防疫專線：</a:t>
            </a:r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1922</a:t>
            </a:r>
          </a:p>
          <a:p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※</a:t>
            </a:r>
            <a:r>
              <a:rPr lang="zh-TW" altLang="zh-TW" sz="1200" dirty="0">
                <a:latin typeface="標楷體" panose="03000509000000000000" pitchFamily="65" charset="-120"/>
                <a:ea typeface="標楷體" panose="03000509000000000000" pitchFamily="65" charset="-120"/>
              </a:rPr>
              <a:t>自主檢查表填寫後，請傳真至本府工務局公寓大廈管理科</a:t>
            </a:r>
            <a:r>
              <a:rPr lang="en-US" altLang="zh-TW" sz="12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1200" dirty="0">
                <a:latin typeface="標楷體" panose="03000509000000000000" pitchFamily="65" charset="-120"/>
                <a:ea typeface="標楷體" panose="03000509000000000000" pitchFamily="65" charset="-120"/>
              </a:rPr>
              <a:t>傳真：</a:t>
            </a:r>
            <a:r>
              <a:rPr lang="en-US" altLang="zh-TW" sz="1200" dirty="0">
                <a:latin typeface="標楷體" panose="03000509000000000000" pitchFamily="65" charset="-120"/>
                <a:ea typeface="標楷體" panose="03000509000000000000" pitchFamily="65" charset="-120"/>
              </a:rPr>
              <a:t>29665118)</a:t>
            </a:r>
          </a:p>
          <a:p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※</a:t>
            </a:r>
            <a:r>
              <a:rPr lang="zh-TW" altLang="zh-TW" sz="1200" dirty="0">
                <a:latin typeface="標楷體" panose="03000509000000000000" pitchFamily="65" charset="-120"/>
                <a:ea typeface="標楷體" panose="03000509000000000000" pitchFamily="65" charset="-120"/>
              </a:rPr>
              <a:t>如有相關疑義</a:t>
            </a:r>
            <a:r>
              <a:rPr lang="zh-TW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請</a:t>
            </a:r>
            <a:r>
              <a:rPr lang="zh-TW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電洽本</a:t>
            </a:r>
            <a:r>
              <a:rPr lang="zh-TW" altLang="zh-TW" sz="1200" dirty="0">
                <a:latin typeface="標楷體" panose="03000509000000000000" pitchFamily="65" charset="-120"/>
                <a:ea typeface="標楷體" panose="03000509000000000000" pitchFamily="65" charset="-120"/>
              </a:rPr>
              <a:t>府工務局公寓大廈管理科</a:t>
            </a:r>
            <a:r>
              <a:rPr lang="en-US" altLang="zh-TW" sz="12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1200" dirty="0">
                <a:latin typeface="標楷體" panose="03000509000000000000" pitchFamily="65" charset="-120"/>
                <a:ea typeface="標楷體" panose="03000509000000000000" pitchFamily="65" charset="-120"/>
              </a:rPr>
              <a:t>電話：</a:t>
            </a:r>
            <a:r>
              <a:rPr lang="en-US" altLang="zh-TW" sz="1200" dirty="0">
                <a:latin typeface="標楷體" panose="03000509000000000000" pitchFamily="65" charset="-120"/>
                <a:ea typeface="標楷體" panose="03000509000000000000" pitchFamily="65" charset="-120"/>
              </a:rPr>
              <a:t>29603456</a:t>
            </a:r>
            <a:r>
              <a:rPr lang="zh-TW" altLang="zh-TW" sz="1200" dirty="0">
                <a:latin typeface="標楷體" panose="03000509000000000000" pitchFamily="65" charset="-120"/>
                <a:ea typeface="標楷體" panose="03000509000000000000" pitchFamily="65" charset="-120"/>
              </a:rPr>
              <a:t>分機</a:t>
            </a:r>
            <a:r>
              <a:rPr lang="en-US" altLang="zh-TW" sz="1200" dirty="0">
                <a:latin typeface="標楷體" panose="03000509000000000000" pitchFamily="65" charset="-120"/>
                <a:ea typeface="標楷體" panose="03000509000000000000" pitchFamily="65" charset="-120"/>
              </a:rPr>
              <a:t>7760</a:t>
            </a:r>
            <a:r>
              <a:rPr lang="zh-TW" altLang="zh-TW" sz="12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1200" dirty="0">
                <a:latin typeface="標楷體" panose="03000509000000000000" pitchFamily="65" charset="-120"/>
                <a:ea typeface="標楷體" panose="03000509000000000000" pitchFamily="65" charset="-120"/>
              </a:rPr>
              <a:t>7761</a:t>
            </a:r>
            <a:r>
              <a:rPr lang="zh-TW" altLang="zh-TW" sz="12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1200" dirty="0">
                <a:latin typeface="標楷體" panose="03000509000000000000" pitchFamily="65" charset="-120"/>
                <a:ea typeface="標楷體" panose="03000509000000000000" pitchFamily="65" charset="-120"/>
              </a:rPr>
              <a:t>7889</a:t>
            </a:r>
            <a:r>
              <a:rPr lang="zh-TW" altLang="zh-TW" sz="12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1200" dirty="0">
                <a:latin typeface="標楷體" panose="03000509000000000000" pitchFamily="65" charset="-120"/>
                <a:ea typeface="標楷體" panose="03000509000000000000" pitchFamily="65" charset="-120"/>
              </a:rPr>
              <a:t>7890</a:t>
            </a:r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endParaRPr lang="en-US" altLang="zh-TW" sz="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1700"/>
              </a:lnSpc>
            </a:pPr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  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主委</a:t>
            </a:r>
            <a:r>
              <a:rPr lang="zh-TW" altLang="zh-TW" sz="12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12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 	 </a:t>
            </a:r>
            <a:r>
              <a:rPr lang="zh-TW" altLang="en-US" sz="1200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sz="1200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200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物業管理人員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1200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</a:t>
            </a:r>
            <a:r>
              <a:rPr lang="en-US" altLang="zh-TW" sz="12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	 </a:t>
            </a:r>
            <a:endParaRPr lang="en-US" altLang="zh-TW" sz="1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1700"/>
              </a:lnSpc>
            </a:pPr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                                                    2021.1.22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製表</a:t>
            </a:r>
            <a:endParaRPr lang="zh-TW" altLang="zh-TW" sz="1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54129" y="643266"/>
            <a:ext cx="6643171" cy="10256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轄    區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_______________</a:t>
            </a:r>
            <a:r>
              <a:rPr lang="en-US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社區名稱</a:t>
            </a:r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16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</a:t>
            </a:r>
            <a:r>
              <a:rPr lang="zh-TW" altLang="en-US" sz="16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zh-TW" altLang="en-US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</a:t>
            </a:r>
            <a:r>
              <a:rPr lang="zh-TW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檢核時間：</a:t>
            </a:r>
            <a:r>
              <a:rPr lang="en-US" altLang="zh-TW" sz="16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16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600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1600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16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1600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16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1600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br>
              <a:rPr lang="zh-TW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1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60369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484</TotalTime>
  <Words>581</Words>
  <Application>Microsoft Office PowerPoint</Application>
  <PresentationFormat>A4 紙張 (210x297 公釐)</PresentationFormat>
  <Paragraphs>100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2" baseType="lpstr">
      <vt:lpstr>華康海報體W12(P)</vt:lpstr>
      <vt:lpstr>華康黑體 Std W7</vt:lpstr>
      <vt:lpstr>微軟正黑體</vt:lpstr>
      <vt:lpstr>新細明體</vt:lpstr>
      <vt:lpstr>標楷體</vt:lpstr>
      <vt:lpstr>Arial</vt:lpstr>
      <vt:lpstr>Calibri</vt:lpstr>
      <vt:lpstr>Calibri Light</vt:lpstr>
      <vt:lpstr>Office 佈景主題</vt:lpstr>
      <vt:lpstr>PowerPoint 簡報</vt:lpstr>
      <vt:lpstr>PowerPoint 簡報</vt:lpstr>
      <vt:lpstr>新北市政府因應「嚴重特殊傳染性肺炎」疫情整備情形檢核表 （社區適用參考）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范尹柔</dc:creator>
  <cp:lastModifiedBy>劉至軒</cp:lastModifiedBy>
  <cp:revision>29</cp:revision>
  <cp:lastPrinted>2021-01-22T09:02:09Z</cp:lastPrinted>
  <dcterms:created xsi:type="dcterms:W3CDTF">2020-02-25T05:27:56Z</dcterms:created>
  <dcterms:modified xsi:type="dcterms:W3CDTF">2021-01-22T09:14:50Z</dcterms:modified>
</cp:coreProperties>
</file>