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05"/>
    <a:srgbClr val="DDECF1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1042-6FB0-4CB1-8A17-3A08ABF27B7F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8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1FB-F77A-432F-83B8-D1D146FBA478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2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0B1-248F-41B0-BD84-6501FDDEE004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03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4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3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8B96-63FE-4A64-BED4-23896A8B2F84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8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31A-0B11-492B-A990-8342047EBF32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40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457A-5FBB-4406-94FE-EE271ED8C014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3B2-A350-49D1-9596-7A301AB72BC3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8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5670-7DDA-4359-8AE7-A838AF01D37C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3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275B-573F-4E97-93D9-85502C7127A9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4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E074-1ED5-4725-B2EE-0BFED816F48D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6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E27EC4D-2918-4F62-8360-8907306D0428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2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D4E9-032D-42CE-A6E9-7E784C0A0D46}" type="datetime1">
              <a:rPr lang="en-US" altLang="zh-TW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730695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70C0"/>
                </a:solidFill>
              </a:rPr>
              <a:t>新北市政府安居專案介紹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366617"/>
          </a:xfrm>
        </p:spPr>
        <p:txBody>
          <a:bodyPr>
            <a:noAutofit/>
          </a:bodyPr>
          <a:lstStyle/>
          <a:p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</a:rPr>
              <a:t>法制局 消保官室 消保官</a:t>
            </a:r>
            <a:endParaRPr lang="en-US" altLang="zh-TW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</a:rPr>
              <a:t>工務局 公寓大廈管理科 正工程司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2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5457305" y="2518955"/>
            <a:ext cx="1554479" cy="11720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共用部分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6726024" y="773082"/>
            <a:ext cx="2335878" cy="1172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基地</a:t>
            </a:r>
            <a:endParaRPr kumimoji="0" lang="en-US" altLang="zh-TW" sz="1800" b="1" i="0" u="sng" strike="noStrike" kern="1200" cap="none" spc="0" normalizeH="0" baseline="0" noProof="0" dirty="0">
              <a:ln>
                <a:noFill/>
              </a:ln>
              <a:solidFill>
                <a:srgbClr val="795FAF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法定空地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、防火間隔、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795FAF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開放空間、退縮空地、停車空間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7393476" y="2521213"/>
            <a:ext cx="2094809" cy="1172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管線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795FAF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自來水、汙水、電信、電力、消防、瓦斯、排水、排氣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7069973" y="4264828"/>
            <a:ext cx="2094809" cy="1172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道路</a:t>
            </a:r>
            <a:endParaRPr kumimoji="0" lang="en-US" altLang="zh-TW" sz="1800" b="1" i="0" u="sng" strike="noStrike" kern="1200" cap="none" spc="0" normalizeH="0" baseline="0" noProof="0" dirty="0">
              <a:ln>
                <a:noFill/>
              </a:ln>
              <a:solidFill>
                <a:srgbClr val="795FAF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私設道路、樓梯間、共通走廊、基地內通路、車道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3072854" y="773081"/>
            <a:ext cx="2094809" cy="5294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消防設施、發電機</a:t>
            </a:r>
            <a:endParaRPr kumimoji="0" lang="en-US" altLang="zh-TW" sz="1800" b="1" i="0" u="sng" strike="noStrike" kern="1200" cap="none" spc="0" normalizeH="0" baseline="0" noProof="0" dirty="0">
              <a:ln>
                <a:noFill/>
              </a:ln>
              <a:solidFill>
                <a:srgbClr val="795FAF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072853" y="1436075"/>
            <a:ext cx="2094809" cy="5091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電梯、停車設備</a:t>
            </a:r>
            <a:endParaRPr kumimoji="0" lang="en-US" altLang="zh-TW" sz="1800" b="1" i="0" u="sng" strike="noStrike" kern="1200" cap="none" spc="0" normalizeH="0" baseline="0" noProof="0" dirty="0">
              <a:ln>
                <a:noFill/>
              </a:ln>
              <a:solidFill>
                <a:srgbClr val="795FAF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284087" y="2525247"/>
            <a:ext cx="2791526" cy="1172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公共空間</a:t>
            </a:r>
            <a:endParaRPr kumimoji="0" lang="en-US" altLang="zh-TW" sz="1800" b="1" i="0" u="sng" strike="noStrike" kern="1200" cap="none" spc="0" normalizeH="0" baseline="0" noProof="0" dirty="0">
              <a:ln>
                <a:noFill/>
              </a:ln>
              <a:solidFill>
                <a:srgbClr val="795FAF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頂樓平台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、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露臺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、大廳、交誼廳、娛樂室、管理室、泳池、地下室、機房、屋凸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795FAF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862348" y="4264828"/>
            <a:ext cx="2335878" cy="1172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公共服務</a:t>
            </a:r>
            <a:endParaRPr kumimoji="0" lang="en-US" altLang="zh-TW" sz="1800" b="1" i="0" u="sng" strike="noStrike" kern="1200" cap="none" spc="0" normalizeH="0" baseline="0" noProof="0" dirty="0">
              <a:ln>
                <a:noFill/>
              </a:ln>
              <a:solidFill>
                <a:srgbClr val="795FAF">
                  <a:lumMod val="50000"/>
                </a:srgbClr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95FAF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垃圾集中及收取、清潔、保全、郵件</a:t>
            </a:r>
          </a:p>
        </p:txBody>
      </p:sp>
    </p:spTree>
    <p:extLst>
      <p:ext uri="{BB962C8B-B14F-4D97-AF65-F5344CB8AC3E}">
        <p14:creationId xmlns:p14="http://schemas.microsoft.com/office/powerpoint/2010/main" val="116188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8473" y="732010"/>
            <a:ext cx="9603275" cy="1049235"/>
          </a:xfrm>
        </p:spPr>
        <p:txBody>
          <a:bodyPr/>
          <a:lstStyle/>
          <a:p>
            <a:r>
              <a:rPr lang="zh-TW" altLang="en-US" dirty="0"/>
              <a:t>公寓大廈管理條例第</a:t>
            </a:r>
            <a:r>
              <a:rPr lang="en-US" altLang="zh-TW" dirty="0"/>
              <a:t>36</a:t>
            </a:r>
            <a:r>
              <a:rPr lang="zh-TW" altLang="en-US" dirty="0"/>
              <a:t>條 </a:t>
            </a:r>
            <a:r>
              <a:rPr lang="en-US" altLang="zh-TW" dirty="0"/>
              <a:t>-</a:t>
            </a:r>
            <a:r>
              <a:rPr lang="zh-TW" altLang="en-US" dirty="0"/>
              <a:t> 管委會應盡職務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3955425" y="2025338"/>
            <a:ext cx="2108808" cy="56067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執行區權會決議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17577" y="1705559"/>
            <a:ext cx="3173977" cy="1234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共有共用部分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1.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安全及環境管理維護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2.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清潔、維護、修繕改良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931622" y="2890999"/>
            <a:ext cx="2132611" cy="51982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住戶違規制止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9191924" y="3142437"/>
            <a:ext cx="2220686" cy="72838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住戶調和及容忍義務協調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#6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931622" y="3843376"/>
            <a:ext cx="2132610" cy="56507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經費保管運用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20565" y="3024345"/>
            <a:ext cx="3177680" cy="482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共同事務應興革事項建議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6628104" y="2049606"/>
            <a:ext cx="2152676" cy="1042085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社區重要文件書圖、紀錄、報表、印鑑之保管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9191924" y="2048812"/>
            <a:ext cx="2220686" cy="76349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服務人員之委任、雇傭及監督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3925935" y="4710365"/>
            <a:ext cx="2138297" cy="69730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會計、結算報告提出與公告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9298220" y="4200946"/>
            <a:ext cx="2008094" cy="994083"/>
          </a:xfrm>
          <a:prstGeom prst="round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公安及消安檢查申報及改善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6517480" y="4739416"/>
            <a:ext cx="2394161" cy="112545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公共設施點交保管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303334" y="3573262"/>
            <a:ext cx="1952849" cy="4674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報告會務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#39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03334" y="4623706"/>
            <a:ext cx="2588953" cy="403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催告及代為投保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#17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303334" y="4125912"/>
            <a:ext cx="1952849" cy="4097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受理送達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303334" y="5059018"/>
            <a:ext cx="1952849" cy="4707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依法進行訴訟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9298220" y="5407670"/>
            <a:ext cx="2008094" cy="457199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移交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#20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03334" y="5594675"/>
            <a:ext cx="3294631" cy="4486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向主管機關申請補助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#10-3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6648343" y="3251193"/>
            <a:ext cx="2132437" cy="1219207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保管文件提供閱覽或影印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#35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規約範本附件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  <a:cs typeface="+mn-cs"/>
              </a:rPr>
              <a:t>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78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1579" y="1107347"/>
            <a:ext cx="9603275" cy="746407"/>
          </a:xfrm>
        </p:spPr>
        <p:txBody>
          <a:bodyPr>
            <a:normAutofit/>
          </a:bodyPr>
          <a:lstStyle/>
          <a:p>
            <a:r>
              <a:rPr lang="zh-TW" altLang="en-US" dirty="0"/>
              <a:t>公寓大廈管理條例第</a:t>
            </a:r>
            <a:r>
              <a:rPr lang="en-US" altLang="zh-TW" dirty="0"/>
              <a:t>57</a:t>
            </a:r>
            <a:r>
              <a:rPr lang="zh-TW" altLang="en-US" dirty="0"/>
              <a:t>條 </a:t>
            </a:r>
            <a:r>
              <a:rPr lang="en-US" altLang="zh-TW" dirty="0"/>
              <a:t>-</a:t>
            </a:r>
            <a:r>
              <a:rPr lang="zh-TW" altLang="en-US" dirty="0"/>
              <a:t> 起造人義務</a:t>
            </a:r>
            <a:r>
              <a:rPr lang="en-US" altLang="zh-TW" dirty="0"/>
              <a:t>-</a:t>
            </a:r>
            <a:r>
              <a:rPr lang="zh-TW" altLang="en-US" dirty="0"/>
              <a:t>公設移</a:t>
            </a:r>
            <a:r>
              <a:rPr lang="en-US" altLang="zh-TW" dirty="0"/>
              <a:t>(</a:t>
            </a:r>
            <a:r>
              <a:rPr lang="zh-TW" altLang="en-US" dirty="0"/>
              <a:t>點</a:t>
            </a:r>
            <a:r>
              <a:rPr lang="en-US" altLang="zh-TW" dirty="0"/>
              <a:t>)</a:t>
            </a:r>
            <a:r>
              <a:rPr lang="zh-TW" altLang="en-US" dirty="0"/>
              <a:t>交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51579" y="2103135"/>
            <a:ext cx="10394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0628" y="1997838"/>
            <a:ext cx="100211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起造人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應將公寓大廈共用部分、約定共用部分與其附屬設施設備；設施設備使用維護手冊及廠商資料、使用執照謄本、竣工圖說、水電、機械設備、消防及管線圖說，於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管委會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成立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管理負責人推選或指定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後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7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日內會同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主管機關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、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管委會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、針對水電、機械設施、消防設施及各類管線進行檢測，確認</a:t>
            </a:r>
            <a:r>
              <a:rPr kumimoji="0" lang="zh-TW" alt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功能正常無誤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後，移交之。</a:t>
            </a: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前項水電、機械設施、消防設施及各類管線</a:t>
            </a:r>
            <a:r>
              <a:rPr kumimoji="0" lang="zh-TW" alt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不能通過測試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，或其</a:t>
            </a:r>
            <a:r>
              <a:rPr kumimoji="0" lang="zh-TW" alt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功能明顯缺陷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者，管委會得報請主管機關處理。</a:t>
            </a: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其規責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起造人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者，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主管機關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命起造人負責修復改善，並於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個月內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起造人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再會同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管委會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辦理移交手續。</a:t>
            </a:r>
          </a:p>
        </p:txBody>
      </p:sp>
    </p:spTree>
    <p:extLst>
      <p:ext uri="{BB962C8B-B14F-4D97-AF65-F5344CB8AC3E}">
        <p14:creationId xmlns:p14="http://schemas.microsoft.com/office/powerpoint/2010/main" val="357445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移交事項</a:t>
            </a:r>
          </a:p>
        </p:txBody>
      </p:sp>
      <p:sp>
        <p:nvSpPr>
          <p:cNvPr id="4" name="矩形 3"/>
          <p:cNvSpPr/>
          <p:nvPr/>
        </p:nvSpPr>
        <p:spPr>
          <a:xfrm>
            <a:off x="4653140" y="394160"/>
            <a:ext cx="2870887" cy="1134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1.</a:t>
            </a:r>
            <a:r>
              <a:rPr kumimoji="0" lang="zh-TW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共用部分</a:t>
            </a:r>
            <a:endParaRPr kumimoji="0" lang="en-US" altLang="zh-TW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2.</a:t>
            </a:r>
            <a:r>
              <a:rPr kumimoji="0" lang="zh-TW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約定共用部分</a:t>
            </a:r>
            <a:endParaRPr kumimoji="0" lang="en-US" altLang="zh-TW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附屬設施設備</a:t>
            </a:r>
          </a:p>
        </p:txBody>
      </p:sp>
      <p:sp>
        <p:nvSpPr>
          <p:cNvPr id="12" name="矩形 11"/>
          <p:cNvSpPr/>
          <p:nvPr/>
        </p:nvSpPr>
        <p:spPr>
          <a:xfrm>
            <a:off x="623100" y="1935909"/>
            <a:ext cx="1334774" cy="505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書圖文件</a:t>
            </a:r>
          </a:p>
        </p:txBody>
      </p:sp>
      <p:sp>
        <p:nvSpPr>
          <p:cNvPr id="13" name="矩形 12"/>
          <p:cNvSpPr/>
          <p:nvPr/>
        </p:nvSpPr>
        <p:spPr>
          <a:xfrm>
            <a:off x="2845056" y="1964141"/>
            <a:ext cx="1119673" cy="4777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水電</a:t>
            </a:r>
          </a:p>
        </p:txBody>
      </p:sp>
      <p:sp>
        <p:nvSpPr>
          <p:cNvPr id="14" name="矩形 13"/>
          <p:cNvSpPr/>
          <p:nvPr/>
        </p:nvSpPr>
        <p:spPr>
          <a:xfrm>
            <a:off x="4421929" y="1964141"/>
            <a:ext cx="1119673" cy="4777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消防</a:t>
            </a:r>
          </a:p>
        </p:txBody>
      </p:sp>
      <p:sp>
        <p:nvSpPr>
          <p:cNvPr id="15" name="矩形 14"/>
          <p:cNvSpPr/>
          <p:nvPr/>
        </p:nvSpPr>
        <p:spPr>
          <a:xfrm>
            <a:off x="2845056" y="2724355"/>
            <a:ext cx="1119673" cy="4777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機械</a:t>
            </a:r>
          </a:p>
        </p:txBody>
      </p:sp>
      <p:sp>
        <p:nvSpPr>
          <p:cNvPr id="16" name="矩形 15"/>
          <p:cNvSpPr/>
          <p:nvPr/>
        </p:nvSpPr>
        <p:spPr>
          <a:xfrm>
            <a:off x="4421929" y="2727082"/>
            <a:ext cx="1223091" cy="4777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各類管線</a:t>
            </a:r>
          </a:p>
        </p:txBody>
      </p:sp>
      <p:sp>
        <p:nvSpPr>
          <p:cNvPr id="17" name="矩形 16"/>
          <p:cNvSpPr/>
          <p:nvPr/>
        </p:nvSpPr>
        <p:spPr>
          <a:xfrm>
            <a:off x="6381549" y="1964141"/>
            <a:ext cx="931789" cy="6529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公共空間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8153285" y="1956910"/>
            <a:ext cx="931789" cy="6529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代收財務</a:t>
            </a:r>
          </a:p>
        </p:txBody>
      </p:sp>
      <p:sp>
        <p:nvSpPr>
          <p:cNvPr id="19" name="矩形 18"/>
          <p:cNvSpPr/>
          <p:nvPr/>
        </p:nvSpPr>
        <p:spPr>
          <a:xfrm>
            <a:off x="9922088" y="1964141"/>
            <a:ext cx="931789" cy="6529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契約事項</a:t>
            </a:r>
          </a:p>
        </p:txBody>
      </p:sp>
      <p:sp>
        <p:nvSpPr>
          <p:cNvPr id="3" name="向下箭號 2"/>
          <p:cNvSpPr/>
          <p:nvPr/>
        </p:nvSpPr>
        <p:spPr>
          <a:xfrm>
            <a:off x="1048171" y="2664105"/>
            <a:ext cx="484632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3780" y="3829754"/>
            <a:ext cx="2327682" cy="2071528"/>
          </a:xfrm>
          <a:prstGeom prst="rect">
            <a:avLst/>
          </a:prstGeom>
          <a:solidFill>
            <a:srgbClr val="F9FCC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使用維護手冊及廠商資料、使用執照謄本、竣工圖說、水電、機械設施、消防及管線圖說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71148" y="5457387"/>
            <a:ext cx="1614333" cy="472086"/>
          </a:xfrm>
          <a:prstGeom prst="rect">
            <a:avLst/>
          </a:prstGeom>
          <a:solidFill>
            <a:srgbClr val="F9FCC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未按圖說施作</a:t>
            </a:r>
          </a:p>
        </p:txBody>
      </p:sp>
      <p:sp>
        <p:nvSpPr>
          <p:cNvPr id="21" name="矩形 20"/>
          <p:cNvSpPr/>
          <p:nvPr/>
        </p:nvSpPr>
        <p:spPr>
          <a:xfrm>
            <a:off x="3611384" y="4852509"/>
            <a:ext cx="1133859" cy="472086"/>
          </a:xfrm>
          <a:prstGeom prst="rect">
            <a:avLst/>
          </a:prstGeom>
          <a:solidFill>
            <a:srgbClr val="F9FCC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功能缺失</a:t>
            </a:r>
          </a:p>
        </p:txBody>
      </p:sp>
      <p:sp>
        <p:nvSpPr>
          <p:cNvPr id="22" name="矩形 21"/>
          <p:cNvSpPr/>
          <p:nvPr/>
        </p:nvSpPr>
        <p:spPr>
          <a:xfrm>
            <a:off x="3611384" y="4247632"/>
            <a:ext cx="1133859" cy="4720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違反法規</a:t>
            </a:r>
          </a:p>
        </p:txBody>
      </p:sp>
      <p:sp>
        <p:nvSpPr>
          <p:cNvPr id="23" name="矩形 22"/>
          <p:cNvSpPr/>
          <p:nvPr/>
        </p:nvSpPr>
        <p:spPr>
          <a:xfrm>
            <a:off x="6290862" y="3862992"/>
            <a:ext cx="1217338" cy="4720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違反法規</a:t>
            </a:r>
          </a:p>
        </p:txBody>
      </p:sp>
      <p:sp>
        <p:nvSpPr>
          <p:cNvPr id="24" name="矩形 23"/>
          <p:cNvSpPr/>
          <p:nvPr/>
        </p:nvSpPr>
        <p:spPr>
          <a:xfrm>
            <a:off x="6070306" y="4542799"/>
            <a:ext cx="1614333" cy="472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與圖說不符</a:t>
            </a:r>
          </a:p>
        </p:txBody>
      </p:sp>
      <p:sp>
        <p:nvSpPr>
          <p:cNvPr id="25" name="矩形 24"/>
          <p:cNvSpPr/>
          <p:nvPr/>
        </p:nvSpPr>
        <p:spPr>
          <a:xfrm>
            <a:off x="6381548" y="5222606"/>
            <a:ext cx="1074563" cy="472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瑕疵</a:t>
            </a:r>
          </a:p>
        </p:txBody>
      </p:sp>
      <p:sp>
        <p:nvSpPr>
          <p:cNvPr id="26" name="矩形 25"/>
          <p:cNvSpPr/>
          <p:nvPr/>
        </p:nvSpPr>
        <p:spPr>
          <a:xfrm>
            <a:off x="8153285" y="4041083"/>
            <a:ext cx="1123719" cy="472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未交付</a:t>
            </a:r>
          </a:p>
        </p:txBody>
      </p:sp>
      <p:sp>
        <p:nvSpPr>
          <p:cNvPr id="27" name="矩形 26"/>
          <p:cNvSpPr/>
          <p:nvPr/>
        </p:nvSpPr>
        <p:spPr>
          <a:xfrm>
            <a:off x="8169497" y="4871048"/>
            <a:ext cx="1123719" cy="472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帳目爭議</a:t>
            </a:r>
          </a:p>
        </p:txBody>
      </p:sp>
      <p:sp>
        <p:nvSpPr>
          <p:cNvPr id="28" name="矩形 27"/>
          <p:cNvSpPr/>
          <p:nvPr/>
        </p:nvSpPr>
        <p:spPr>
          <a:xfrm>
            <a:off x="9826122" y="4070713"/>
            <a:ext cx="1123719" cy="472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未交付</a:t>
            </a:r>
          </a:p>
        </p:txBody>
      </p:sp>
      <p:sp>
        <p:nvSpPr>
          <p:cNvPr id="29" name="矩形 28"/>
          <p:cNvSpPr/>
          <p:nvPr/>
        </p:nvSpPr>
        <p:spPr>
          <a:xfrm>
            <a:off x="9826122" y="4871048"/>
            <a:ext cx="1633877" cy="472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不符契約內容</a:t>
            </a:r>
          </a:p>
        </p:txBody>
      </p:sp>
      <p:sp>
        <p:nvSpPr>
          <p:cNvPr id="30" name="向下箭號 29"/>
          <p:cNvSpPr/>
          <p:nvPr/>
        </p:nvSpPr>
        <p:spPr>
          <a:xfrm>
            <a:off x="3930357" y="3413937"/>
            <a:ext cx="484632" cy="65130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向下箭號 30"/>
          <p:cNvSpPr/>
          <p:nvPr/>
        </p:nvSpPr>
        <p:spPr>
          <a:xfrm>
            <a:off x="6611539" y="2895803"/>
            <a:ext cx="484632" cy="78102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向下箭號 31"/>
          <p:cNvSpPr/>
          <p:nvPr/>
        </p:nvSpPr>
        <p:spPr>
          <a:xfrm>
            <a:off x="8376863" y="2882540"/>
            <a:ext cx="484632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向下箭號 32"/>
          <p:cNvSpPr/>
          <p:nvPr/>
        </p:nvSpPr>
        <p:spPr>
          <a:xfrm>
            <a:off x="10145666" y="2894804"/>
            <a:ext cx="484632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5662838" y="5868657"/>
            <a:ext cx="5078468" cy="83407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  <a:alpha val="42000"/>
                  <a:lumMod val="0"/>
                  <a:lumOff val="100000"/>
                </a:schemeClr>
              </a:gs>
              <a:gs pos="44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</a:rPr>
              <a:t>消費爭議</a:t>
            </a:r>
          </a:p>
        </p:txBody>
      </p:sp>
      <p:sp>
        <p:nvSpPr>
          <p:cNvPr id="7" name="向左箭號 6"/>
          <p:cNvSpPr/>
          <p:nvPr/>
        </p:nvSpPr>
        <p:spPr>
          <a:xfrm>
            <a:off x="1180618" y="6099121"/>
            <a:ext cx="4889687" cy="761583"/>
          </a:xfrm>
          <a:prstGeom prst="leftArrow">
            <a:avLst/>
          </a:prstGeom>
          <a:gradFill flip="none" rotWithShape="1">
            <a:gsLst>
              <a:gs pos="0">
                <a:srgbClr val="FFFB05">
                  <a:tint val="66000"/>
                  <a:satMod val="160000"/>
                  <a:alpha val="42000"/>
                  <a:lumMod val="0"/>
                  <a:lumOff val="100000"/>
                </a:srgbClr>
              </a:gs>
              <a:gs pos="50000">
                <a:srgbClr val="FFFB05">
                  <a:tint val="44500"/>
                  <a:satMod val="160000"/>
                </a:srgbClr>
              </a:gs>
              <a:gs pos="100000">
                <a:srgbClr val="FFFB05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tx1"/>
                </a:solidFill>
              </a:rPr>
              <a:t>57</a:t>
            </a:r>
            <a:r>
              <a:rPr lang="zh-TW" altLang="en-US" sz="2800" b="1" dirty="0">
                <a:solidFill>
                  <a:schemeClr val="tx1"/>
                </a:solidFill>
              </a:rPr>
              <a:t>條點交項目</a:t>
            </a:r>
          </a:p>
        </p:txBody>
      </p:sp>
      <p:sp>
        <p:nvSpPr>
          <p:cNvPr id="34" name="投影片編號版面配置區 2">
            <a:extLst>
              <a:ext uri="{FF2B5EF4-FFF2-40B4-BE49-F238E27FC236}">
                <a16:creationId xmlns:a16="http://schemas.microsoft.com/office/drawing/2014/main" id="{7A167D60-2A4A-49D3-B52D-24A9F32B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7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安居專案的內涵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291079" y="2274838"/>
            <a:ext cx="101757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+mn-ea"/>
              </a:rPr>
              <a:t>社區公設點交糾紛，常同時涉及消費爭議及建築法令爭議，依照不同的爭議類型可請公寓大廈爭議調處委員會、消費爭議調解委員會、鄉鎮市區調解委員會等處理，不易達成共識。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srgbClr val="0070C0"/>
              </a:solidFill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+mn-ea"/>
              </a:rPr>
              <a:t>新北市安居專案結合了「工務局建管專業」及「消保官消費者保護專業」，可協助社區儘速釐清公共設施點交爭議權責，讓社區能於點交後順利領回公共基金，作為修繕維護公共設施之用。</a:t>
            </a:r>
          </a:p>
        </p:txBody>
      </p:sp>
    </p:spTree>
    <p:extLst>
      <p:ext uri="{BB962C8B-B14F-4D97-AF65-F5344CB8AC3E}">
        <p14:creationId xmlns:p14="http://schemas.microsoft.com/office/powerpoint/2010/main" val="220887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安居專案的項目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91079" y="1889013"/>
            <a:ext cx="101757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</a:rPr>
              <a:t>新成立管委會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</a:rPr>
              <a:t>之社區公設點交作業教育訓練及輔導。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</a:rPr>
              <a:t>點交多年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</a:rPr>
              <a:t>未達成共識之社區協助解決爭議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新細明體" panose="02020500000000000000" pitchFamily="18" charset="-120"/>
              </a:rPr>
              <a:t>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Gill Sans MT" panose="020B0502020104020203"/>
                <a:ea typeface="新細明體" panose="02020500000000000000" pitchFamily="18" charset="-120"/>
              </a:rPr>
              <a:t>建商倒閉退場</a:t>
            </a:r>
            <a:r>
              <a:rPr lang="zh-TW" altLang="en-US" sz="3200" dirty="0">
                <a:solidFill>
                  <a:prstClr val="black"/>
                </a:solidFill>
                <a:latin typeface="Gill Sans MT" panose="020B0502020104020203"/>
                <a:ea typeface="新細明體" panose="02020500000000000000" pitchFamily="18" charset="-120"/>
              </a:rPr>
              <a:t>之社區，協助辦理自行請領。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新細明體" panose="02020500000000000000" pitchFamily="18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68412" y="4347561"/>
            <a:ext cx="1964283" cy="12507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</a:rPr>
              <a:t>法規說明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991350" y="4347561"/>
            <a:ext cx="1964283" cy="12507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</a:rPr>
              <a:t>協商平台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214288" y="4373208"/>
            <a:ext cx="1964283" cy="1250730"/>
          </a:xfrm>
          <a:prstGeom prst="roundRect">
            <a:avLst/>
          </a:prstGeom>
          <a:solidFill>
            <a:srgbClr val="DDEC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</a:rPr>
              <a:t>專家意見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437226" y="4347561"/>
            <a:ext cx="1964283" cy="125073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</a:rPr>
              <a:t>調處機制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9660164" y="4347561"/>
            <a:ext cx="1964283" cy="12507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</a:rPr>
              <a:t>基金請領</a:t>
            </a:r>
          </a:p>
        </p:txBody>
      </p:sp>
    </p:spTree>
    <p:extLst>
      <p:ext uri="{BB962C8B-B14F-4D97-AF65-F5344CB8AC3E}">
        <p14:creationId xmlns:p14="http://schemas.microsoft.com/office/powerpoint/2010/main" val="353223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585" y="798973"/>
            <a:ext cx="9603275" cy="86385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安居專案</a:t>
            </a:r>
            <a:br>
              <a:rPr lang="en-US" altLang="zh-TW" dirty="0"/>
            </a:br>
            <a:r>
              <a:rPr lang="zh-TW" altLang="en-US" dirty="0"/>
              <a:t>作業流程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3765" t="23736" r="4036" b="10755"/>
          <a:stretch/>
        </p:blipFill>
        <p:spPr>
          <a:xfrm>
            <a:off x="3607550" y="798973"/>
            <a:ext cx="7457529" cy="52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3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參加安居專案之效益</a:t>
            </a:r>
            <a:r>
              <a:rPr lang="en-US" altLang="zh-TW" sz="3600" dirty="0"/>
              <a:t>-</a:t>
            </a:r>
            <a:r>
              <a:rPr lang="zh-TW" altLang="en-US" sz="3600" dirty="0"/>
              <a:t>總結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51579" y="2038883"/>
            <a:ext cx="9603275" cy="3039744"/>
          </a:xfrm>
        </p:spPr>
        <p:txBody>
          <a:bodyPr vert="horz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3200" dirty="0"/>
              <a:t>法規解說，建立正確點交心態及方法。</a:t>
            </a:r>
            <a:r>
              <a:rPr lang="en-US" altLang="zh-TW" sz="3200" dirty="0"/>
              <a:t>(</a:t>
            </a:r>
            <a:r>
              <a:rPr lang="zh-TW" altLang="en-US" sz="3200" dirty="0"/>
              <a:t>依法不錯</a:t>
            </a:r>
            <a:r>
              <a:rPr lang="en-US" altLang="zh-TW" sz="3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3200" dirty="0"/>
              <a:t>專業輔導，釐清點交爭議及加速進程。</a:t>
            </a:r>
            <a:r>
              <a:rPr lang="en-US" altLang="zh-TW" sz="3200" dirty="0"/>
              <a:t>(</a:t>
            </a:r>
            <a:r>
              <a:rPr lang="zh-TW" altLang="en-US" sz="3200" dirty="0"/>
              <a:t>專業不誤</a:t>
            </a:r>
            <a:r>
              <a:rPr lang="en-US" altLang="zh-TW" sz="3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3200" dirty="0"/>
              <a:t>平台溝通，充分表達雙方意見和立場。</a:t>
            </a:r>
            <a:r>
              <a:rPr lang="en-US" altLang="zh-TW" sz="3200" dirty="0"/>
              <a:t>(</a:t>
            </a:r>
            <a:r>
              <a:rPr lang="zh-TW" altLang="en-US" sz="3200" dirty="0"/>
              <a:t>溝通不怨</a:t>
            </a:r>
            <a:r>
              <a:rPr lang="en-US" altLang="zh-TW" sz="3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3200" dirty="0"/>
              <a:t>政府監督，防止建商怠惰或惡意糾紛。</a:t>
            </a:r>
            <a:r>
              <a:rPr lang="en-US" altLang="zh-TW" sz="3200" dirty="0"/>
              <a:t>(</a:t>
            </a:r>
            <a:r>
              <a:rPr lang="zh-TW" altLang="en-US" sz="3200" dirty="0"/>
              <a:t>監督不軌</a:t>
            </a:r>
            <a:r>
              <a:rPr lang="en-US" altLang="zh-TW" sz="3200" dirty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870521" y="5078627"/>
            <a:ext cx="5984112" cy="7665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</a:rPr>
              <a:t>基金順利請領 社區自主管理</a:t>
            </a:r>
          </a:p>
        </p:txBody>
      </p:sp>
    </p:spTree>
    <p:extLst>
      <p:ext uri="{BB962C8B-B14F-4D97-AF65-F5344CB8AC3E}">
        <p14:creationId xmlns:p14="http://schemas.microsoft.com/office/powerpoint/2010/main" val="405029481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3392</TotalTime>
  <Words>744</Words>
  <Application>Microsoft Office PowerPoint</Application>
  <PresentationFormat>寬螢幕</PresentationFormat>
  <Paragraphs>97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Gill Sans MT</vt:lpstr>
      <vt:lpstr>Gallery</vt:lpstr>
      <vt:lpstr>新北市政府安居專案介紹</vt:lpstr>
      <vt:lpstr>PowerPoint 簡報</vt:lpstr>
      <vt:lpstr>公寓大廈管理條例第36條 - 管委會應盡職務</vt:lpstr>
      <vt:lpstr>公寓大廈管理條例第57條 - 起造人義務-公設移(點)交</vt:lpstr>
      <vt:lpstr>移交事項</vt:lpstr>
      <vt:lpstr>安居專案的內涵</vt:lpstr>
      <vt:lpstr>安居專案的項目</vt:lpstr>
      <vt:lpstr>安居專案 作業流程</vt:lpstr>
      <vt:lpstr>參加安居專案之效益-總結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賀世中</dc:creator>
  <cp:lastModifiedBy>林珮茹</cp:lastModifiedBy>
  <cp:revision>47</cp:revision>
  <cp:lastPrinted>2022-01-27T02:05:07Z</cp:lastPrinted>
  <dcterms:created xsi:type="dcterms:W3CDTF">2021-03-10T01:00:50Z</dcterms:created>
  <dcterms:modified xsi:type="dcterms:W3CDTF">2023-11-07T07:08:35Z</dcterms:modified>
</cp:coreProperties>
</file>